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3"/>
    <p:sldMasterId id="2147483684" r:id="rId4"/>
    <p:sldMasterId id="2147483708" r:id="rId5"/>
    <p:sldMasterId id="2147483720" r:id="rId6"/>
  </p:sldMasterIdLst>
  <p:notesMasterIdLst>
    <p:notesMasterId r:id="rId39"/>
  </p:notesMasterIdLst>
  <p:handoutMasterIdLst>
    <p:handoutMasterId r:id="rId40"/>
  </p:handoutMasterIdLst>
  <p:sldIdLst>
    <p:sldId id="256" r:id="rId7"/>
    <p:sldId id="263" r:id="rId8"/>
    <p:sldId id="265" r:id="rId9"/>
    <p:sldId id="277" r:id="rId10"/>
    <p:sldId id="271" r:id="rId11"/>
    <p:sldId id="272" r:id="rId12"/>
    <p:sldId id="273" r:id="rId13"/>
    <p:sldId id="278" r:id="rId14"/>
    <p:sldId id="274" r:id="rId15"/>
    <p:sldId id="279" r:id="rId16"/>
    <p:sldId id="280" r:id="rId17"/>
    <p:sldId id="276" r:id="rId18"/>
    <p:sldId id="281" r:id="rId19"/>
    <p:sldId id="282" r:id="rId20"/>
    <p:sldId id="283" r:id="rId21"/>
    <p:sldId id="284" r:id="rId22"/>
    <p:sldId id="285" r:id="rId23"/>
    <p:sldId id="286" r:id="rId24"/>
    <p:sldId id="287" r:id="rId25"/>
    <p:sldId id="275" r:id="rId26"/>
    <p:sldId id="288" r:id="rId27"/>
    <p:sldId id="289" r:id="rId28"/>
    <p:sldId id="290" r:id="rId29"/>
    <p:sldId id="291" r:id="rId30"/>
    <p:sldId id="292" r:id="rId31"/>
    <p:sldId id="294" r:id="rId32"/>
    <p:sldId id="295" r:id="rId33"/>
    <p:sldId id="301" r:id="rId34"/>
    <p:sldId id="296" r:id="rId35"/>
    <p:sldId id="297" r:id="rId36"/>
    <p:sldId id="298" r:id="rId37"/>
    <p:sldId id="299" r:id="rId38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EDE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13727B0-96CB-4324-AA29-44D8D63725BF}" v="2" dt="2023-10-30T13:53:59.51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5757"/>
    <p:restoredTop sz="97674"/>
  </p:normalViewPr>
  <p:slideViewPr>
    <p:cSldViewPr snapToGrid="0">
      <p:cViewPr varScale="1">
        <p:scale>
          <a:sx n="130" d="100"/>
          <a:sy n="130" d="100"/>
        </p:scale>
        <p:origin x="374" y="91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147" d="100"/>
          <a:sy n="147" d="100"/>
        </p:scale>
        <p:origin x="5176" y="2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viewProps" Target="viewProps.xml"/><Relationship Id="rId47" Type="http://schemas.openxmlformats.org/officeDocument/2006/relationships/customXml" Target="../customXml/item3.xml"/><Relationship Id="rId7" Type="http://schemas.openxmlformats.org/officeDocument/2006/relationships/slide" Target="slides/slide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9" Type="http://schemas.openxmlformats.org/officeDocument/2006/relationships/slide" Target="slides/slide23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4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handoutMaster" Target="handoutMasters/handoutMaster1.xml"/><Relationship Id="rId45" Type="http://schemas.microsoft.com/office/2016/11/relationships/changesInfo" Target="changesInfos/changesInfo1.xml"/><Relationship Id="rId5" Type="http://schemas.openxmlformats.org/officeDocument/2006/relationships/slideMaster" Target="slideMasters/slideMaster3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theme" Target="theme/theme1.xml"/><Relationship Id="rId8" Type="http://schemas.openxmlformats.org/officeDocument/2006/relationships/slide" Target="slides/slide2.xml"/><Relationship Id="rId3" Type="http://schemas.openxmlformats.org/officeDocument/2006/relationships/slideMaster" Target="slideMasters/slideMaster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microsoft.com/office/2015/10/relationships/revisionInfo" Target="revisionInfo.xml"/><Relationship Id="rId20" Type="http://schemas.openxmlformats.org/officeDocument/2006/relationships/slide" Target="slides/slide14.xml"/><Relationship Id="rId41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rank Huitenga" userId="73a28820-4cae-4226-a53b-4b70222050f3" providerId="ADAL" clId="{813727B0-96CB-4324-AA29-44D8D63725BF}"/>
    <pc:docChg chg="modSld">
      <pc:chgData name="Frank Huitenga" userId="73a28820-4cae-4226-a53b-4b70222050f3" providerId="ADAL" clId="{813727B0-96CB-4324-AA29-44D8D63725BF}" dt="2023-10-30T13:53:59.518" v="1" actId="1036"/>
      <pc:docMkLst>
        <pc:docMk/>
      </pc:docMkLst>
      <pc:sldChg chg="modSp">
        <pc:chgData name="Frank Huitenga" userId="73a28820-4cae-4226-a53b-4b70222050f3" providerId="ADAL" clId="{813727B0-96CB-4324-AA29-44D8D63725BF}" dt="2023-10-30T13:53:59.518" v="1" actId="1036"/>
        <pc:sldMkLst>
          <pc:docMk/>
          <pc:sldMk cId="493261294" sldId="265"/>
        </pc:sldMkLst>
        <pc:picChg chg="mod">
          <ac:chgData name="Frank Huitenga" userId="73a28820-4cae-4226-a53b-4b70222050f3" providerId="ADAL" clId="{813727B0-96CB-4324-AA29-44D8D63725BF}" dt="2023-10-30T13:53:59.518" v="1" actId="1036"/>
          <ac:picMkLst>
            <pc:docMk/>
            <pc:sldMk cId="493261294" sldId="265"/>
            <ac:picMk id="9" creationId="{9E061596-1EED-B9A9-66DC-4B1F0B3D8A37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>
            <a:extLst>
              <a:ext uri="{FF2B5EF4-FFF2-40B4-BE49-F238E27FC236}">
                <a16:creationId xmlns:a16="http://schemas.microsoft.com/office/drawing/2014/main" id="{5694D281-C486-12FE-FFAF-A43520A2438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6BF471CB-3918-F9A1-836A-7A269793F35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E856B8-D95C-3546-9DF7-2BF46E2A296B}" type="datetimeFigureOut">
              <a:rPr lang="nl-NL" smtClean="0"/>
              <a:t>30-10-2023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9B2F92F0-3428-36D0-C5E6-B949C364490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079721DC-FC83-1F75-1C79-A117FC379D3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E25577-AD1C-B240-A9AB-AC1717CCF40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46630577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49EAE6-F7DB-C74C-A37E-378B5ABAC69F}" type="datetimeFigureOut">
              <a:rPr lang="nl-NL" smtClean="0"/>
              <a:t>30-10-2023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3F0DD0-F169-1643-B40E-32D3C947C40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336616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34D2CB-D944-F04A-845C-91D450A1166F}" type="slidenum">
              <a:rPr lang="nl-NL" smtClean="0"/>
              <a:t>14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296420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34D2CB-D944-F04A-845C-91D450A1166F}" type="slidenum">
              <a:rPr lang="nl-NL" smtClean="0"/>
              <a:t>17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238880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B5EF5CD-96FE-6D73-31C4-9190D7297A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A1982D66-4258-C6A9-8ADF-1E1326C2C9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733FD-F534-CE4E-8D76-FA275595B6B1}" type="datetimeFigureOut">
              <a:rPr lang="nl-NL" smtClean="0"/>
              <a:t>30-10-2023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88073C03-8F82-63A9-68FA-1D116423E0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1798ED47-8D4F-1159-0197-7A2A7DF06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55575-56D4-B34A-ADAD-38DEC767B73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497448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6FDD4C99-4B11-D51E-F3D0-642A548A0F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8A9C8-E17E-ED42-8686-3202DD41AF17}" type="datetimeFigureOut">
              <a:rPr lang="nl-NL" smtClean="0"/>
              <a:t>30-10-2023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62592FAB-CE45-B0FE-FFA7-1765456BA0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4FB85294-E935-FC12-9404-E75038F910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7C07A-7C6A-4049-8C58-23321530A8A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167352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98CB963-836D-5908-5B22-3A78EA268B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2D513439-B24A-EC71-C270-1DE67757AE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8A9C8-E17E-ED42-8686-3202DD41AF17}" type="datetimeFigureOut">
              <a:rPr lang="nl-NL" smtClean="0"/>
              <a:t>30-10-2023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3F613847-79EC-CB31-55FB-1C90FA9271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283EA1F3-01E0-F7E9-500E-803ADA6C86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7C07A-7C6A-4049-8C58-23321530A8A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244806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4231855-3D99-36EB-BD57-1CB211787F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 lIns="720000" tIns="720000" rIns="90000" bIns="46800"/>
          <a:lstStyle>
            <a:lvl1pPr>
              <a:lnSpc>
                <a:spcPts val="4400"/>
              </a:lnSpc>
              <a:defRPr/>
            </a:lvl1pPr>
          </a:lstStyle>
          <a:p>
            <a:r>
              <a:rPr lang="nl-NL" dirty="0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701356B-7E84-2E72-7148-103B13D3B9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ts val="3600"/>
              </a:lnSpc>
              <a:defRPr sz="3000" baseline="0"/>
            </a:lvl1pPr>
            <a:lvl2pPr>
              <a:lnSpc>
                <a:spcPts val="2800"/>
              </a:lnSpc>
              <a:defRPr/>
            </a:lvl2pPr>
            <a:lvl3pPr>
              <a:lnSpc>
                <a:spcPts val="2400"/>
              </a:lnSpc>
              <a:defRPr/>
            </a:lvl3pPr>
            <a:lvl4pPr>
              <a:lnSpc>
                <a:spcPts val="2200"/>
              </a:lnSpc>
              <a:defRPr/>
            </a:lvl4pPr>
            <a:lvl5pPr>
              <a:lnSpc>
                <a:spcPts val="2000"/>
              </a:lnSpc>
              <a:defRPr sz="1600" baseline="0"/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E6A478AE-0891-9181-6982-82D1B168B9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8A9C8-E17E-ED42-8686-3202DD41AF17}" type="datetimeFigureOut">
              <a:rPr lang="nl-NL" smtClean="0"/>
              <a:t>30-10-2023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EB141799-B312-9697-6941-04F31B9945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914CB95E-F3AA-44E6-3FE3-B5D1B569B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7C07A-7C6A-4049-8C58-23321530A8A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785824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el met tekstblo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CF15D95-C9D5-D5BF-4954-A25320EB9F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0515600" cy="2021840"/>
          </a:xfrm>
        </p:spPr>
        <p:txBody>
          <a:bodyPr anchor="t" anchorCtr="0">
            <a:normAutofit/>
          </a:bodyPr>
          <a:lstStyle>
            <a:lvl1pPr>
              <a:defRPr sz="4000" baseline="0">
                <a:solidFill>
                  <a:schemeClr val="tx1"/>
                </a:solidFill>
              </a:defRPr>
            </a:lvl1pPr>
          </a:lstStyle>
          <a:p>
            <a:r>
              <a:rPr lang="nl-NL" dirty="0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DF2E4B2A-82B3-FB9F-5F29-1202E66279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18490" y="1673543"/>
            <a:ext cx="10515600" cy="4280217"/>
          </a:xfrm>
        </p:spPr>
        <p:txBody>
          <a:bodyPr>
            <a:normAutofit/>
          </a:bodyPr>
          <a:lstStyle>
            <a:lvl1pPr marL="0" indent="0">
              <a:lnSpc>
                <a:spcPts val="2400"/>
              </a:lnSpc>
              <a:buNone/>
              <a:defRPr sz="1600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4B3D5866-D3AF-2A95-49E2-C03C5C0AF5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8A9C8-E17E-ED42-8686-3202DD41AF17}" type="datetimeFigureOut">
              <a:rPr lang="nl-NL" smtClean="0"/>
              <a:t>30-10-2023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27F9F89-15D2-2C6E-8D23-7250483674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44FFDA65-3A31-83E2-C438-3CCF46B735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7C07A-7C6A-4049-8C58-23321530A8A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424996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6FDD4C99-4B11-D51E-F3D0-642A548A0F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8A9C8-E17E-ED42-8686-3202DD41AF17}" type="datetimeFigureOut">
              <a:rPr lang="nl-NL" smtClean="0"/>
              <a:t>30-10-2023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62592FAB-CE45-B0FE-FFA7-1765456BA0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4FB85294-E935-FC12-9404-E75038F910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7C07A-7C6A-4049-8C58-23321530A8A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310416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98CB963-836D-5908-5B22-3A78EA268B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6858000"/>
          </a:xfrm>
        </p:spPr>
        <p:txBody>
          <a:bodyPr lIns="0" tIns="0" rIns="0" bIns="0" anchor="ctr" anchorCtr="0">
            <a:normAutofit/>
          </a:bodyPr>
          <a:lstStyle>
            <a:lvl1pPr algn="ctr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2D513439-B24A-EC71-C270-1DE67757AE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8A9C8-E17E-ED42-8686-3202DD41AF17}" type="datetimeFigureOut">
              <a:rPr lang="nl-NL" smtClean="0"/>
              <a:t>30-10-2023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3F613847-79EC-CB31-55FB-1C90FA9271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283EA1F3-01E0-F7E9-500E-803ADA6C86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7C07A-7C6A-4049-8C58-23321530A8A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273141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4231855-3D99-36EB-BD57-1CB211787F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 lIns="720000" tIns="720000" rIns="90000" bIns="46800"/>
          <a:lstStyle>
            <a:lvl1pPr>
              <a:lnSpc>
                <a:spcPts val="4400"/>
              </a:lnSpc>
              <a:defRPr/>
            </a:lvl1pPr>
          </a:lstStyle>
          <a:p>
            <a:r>
              <a:rPr lang="nl-NL" dirty="0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701356B-7E84-2E72-7148-103B13D3B9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5320" y="1563088"/>
            <a:ext cx="10515600" cy="3153312"/>
          </a:xfrm>
          <a:prstGeom prst="rect">
            <a:avLst/>
          </a:prstGeom>
        </p:spPr>
        <p:txBody>
          <a:bodyPr/>
          <a:lstStyle>
            <a:lvl1pPr>
              <a:lnSpc>
                <a:spcPts val="3600"/>
              </a:lnSpc>
              <a:defRPr sz="3000" baseline="0"/>
            </a:lvl1pPr>
            <a:lvl2pPr>
              <a:lnSpc>
                <a:spcPts val="2800"/>
              </a:lnSpc>
              <a:defRPr/>
            </a:lvl2pPr>
            <a:lvl3pPr>
              <a:lnSpc>
                <a:spcPts val="2400"/>
              </a:lnSpc>
              <a:defRPr/>
            </a:lvl3pPr>
            <a:lvl4pPr>
              <a:lnSpc>
                <a:spcPts val="2200"/>
              </a:lnSpc>
              <a:defRPr/>
            </a:lvl4pPr>
            <a:lvl5pPr>
              <a:lnSpc>
                <a:spcPts val="2000"/>
              </a:lnSpc>
              <a:defRPr sz="1600" baseline="0"/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E6A478AE-0891-9181-6982-82D1B168B9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8A9C8-E17E-ED42-8686-3202DD41AF17}" type="datetimeFigureOut">
              <a:rPr lang="nl-NL" smtClean="0"/>
              <a:t>30-10-2023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EB141799-B312-9697-6941-04F31B9945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914CB95E-F3AA-44E6-3FE3-B5D1B569B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7C07A-7C6A-4049-8C58-23321530A8A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881628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el met tekstblo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CF15D95-C9D5-D5BF-4954-A25320EB9F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0515600" cy="2021840"/>
          </a:xfrm>
        </p:spPr>
        <p:txBody>
          <a:bodyPr anchor="t" anchorCtr="0">
            <a:normAutofit/>
          </a:bodyPr>
          <a:lstStyle>
            <a:lvl1pPr>
              <a:defRPr sz="4000" baseline="0">
                <a:solidFill>
                  <a:schemeClr val="tx1"/>
                </a:solidFill>
              </a:defRPr>
            </a:lvl1pPr>
          </a:lstStyle>
          <a:p>
            <a:r>
              <a:rPr lang="nl-NL" dirty="0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DF2E4B2A-82B3-FB9F-5F29-1202E66279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18490" y="1673543"/>
            <a:ext cx="10515600" cy="42802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ts val="2400"/>
              </a:lnSpc>
              <a:buNone/>
              <a:defRPr sz="1600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4B3D5866-D3AF-2A95-49E2-C03C5C0AF5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8A9C8-E17E-ED42-8686-3202DD41AF17}" type="datetimeFigureOut">
              <a:rPr lang="nl-NL" smtClean="0"/>
              <a:t>30-10-2023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27F9F89-15D2-2C6E-8D23-7250483674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44FFDA65-3A31-83E2-C438-3CCF46B735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7C07A-7C6A-4049-8C58-23321530A8A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583239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DCDFFE5-6AC0-C0B0-7B41-F431B2DF35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3429000"/>
          </a:xfrm>
        </p:spPr>
        <p:txBody>
          <a:bodyPr wrap="square" anchor="t" anchorCtr="0">
            <a:noAutofit/>
          </a:bodyPr>
          <a:lstStyle>
            <a:lvl1pPr algn="ctr">
              <a:defRPr sz="4000" baseline="0"/>
            </a:lvl1pPr>
          </a:lstStyle>
          <a:p>
            <a:r>
              <a:rPr lang="nl-NL" dirty="0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DD5254BD-6D4A-6490-9430-3A3A952394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40560" y="3429000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0350571-F410-D059-6A10-0AC2F7AB74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733FD-F534-CE4E-8D76-FA275595B6B1}" type="datetimeFigureOut">
              <a:rPr lang="nl-NL" smtClean="0"/>
              <a:t>30-10-2023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C22A38B-2DAB-8E86-7C9F-0245500BFC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B76689F-20C0-E187-8F08-D79C22B645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55575-56D4-B34A-ADAD-38DEC767B73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645612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Zonder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7C4007FB-5ECB-8BB3-E889-647EB74463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733FD-F534-CE4E-8D76-FA275595B6B1}" type="datetimeFigureOut">
              <a:rPr lang="nl-NL" smtClean="0"/>
              <a:t>30-10-2023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16DB4297-EFFB-08F2-2760-24418435D2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BFFE1763-F71E-EA11-8A43-7E76CA3B04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55575-56D4-B34A-ADAD-38DEC767B73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441173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el met tekstblo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CF15D95-C9D5-D5BF-4954-A25320EB9F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0515600" cy="2021840"/>
          </a:xfrm>
        </p:spPr>
        <p:txBody>
          <a:bodyPr anchor="t" anchorCtr="0">
            <a:normAutofit/>
          </a:bodyPr>
          <a:lstStyle>
            <a:lvl1pPr>
              <a:defRPr sz="4000" baseline="0">
                <a:solidFill>
                  <a:schemeClr val="tx1"/>
                </a:solidFill>
              </a:defRPr>
            </a:lvl1pPr>
          </a:lstStyle>
          <a:p>
            <a:r>
              <a:rPr lang="nl-NL" dirty="0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DF2E4B2A-82B3-FB9F-5F29-1202E66279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18490" y="1673543"/>
            <a:ext cx="10515600" cy="4280217"/>
          </a:xfrm>
        </p:spPr>
        <p:txBody>
          <a:bodyPr>
            <a:normAutofit/>
          </a:bodyPr>
          <a:lstStyle>
            <a:lvl1pPr marL="0" indent="0">
              <a:lnSpc>
                <a:spcPts val="2400"/>
              </a:lnSpc>
              <a:buNone/>
              <a:defRPr sz="1600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4B3D5866-D3AF-2A95-49E2-C03C5C0AF5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8A9C8-E17E-ED42-8686-3202DD41AF17}" type="datetimeFigureOut">
              <a:rPr lang="nl-NL" smtClean="0"/>
              <a:t>30-10-2023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27F9F89-15D2-2C6E-8D23-7250483674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44FFDA65-3A31-83E2-C438-3CCF46B735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7C07A-7C6A-4049-8C58-23321530A8A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069317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ussenblad met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CF15D95-C9D5-D5BF-4954-A25320EB9F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6858000"/>
          </a:xfrm>
        </p:spPr>
        <p:txBody>
          <a:bodyPr lIns="0" tIns="0" rIns="0" bIns="0" anchor="ctr" anchorCtr="0">
            <a:normAutofit/>
          </a:bodyPr>
          <a:lstStyle>
            <a:lvl1pPr algn="ctr">
              <a:defRPr sz="4000" baseline="0">
                <a:solidFill>
                  <a:schemeClr val="tx1"/>
                </a:solidFill>
              </a:defRPr>
            </a:lvl1pPr>
          </a:lstStyle>
          <a:p>
            <a:r>
              <a:rPr lang="nl-NL" dirty="0"/>
              <a:t>Klik om stijl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4B3D5866-D3AF-2A95-49E2-C03C5C0AF5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8A9C8-E17E-ED42-8686-3202DD41AF17}" type="datetimeFigureOut">
              <a:rPr lang="nl-NL" smtClean="0"/>
              <a:t>30-10-2023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27F9F89-15D2-2C6E-8D23-7250483674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44FFDA65-3A31-83E2-C438-3CCF46B735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7C07A-7C6A-4049-8C58-23321530A8A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426387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4231855-3D99-36EB-BD57-1CB211787F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 lIns="720000" tIns="720000" rIns="90000" bIns="46800"/>
          <a:lstStyle>
            <a:lvl1pPr>
              <a:lnSpc>
                <a:spcPts val="4400"/>
              </a:lnSpc>
              <a:defRPr/>
            </a:lvl1pPr>
          </a:lstStyle>
          <a:p>
            <a:r>
              <a:rPr lang="nl-NL" dirty="0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701356B-7E84-2E72-7148-103B13D3B9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ts val="3600"/>
              </a:lnSpc>
              <a:defRPr sz="3000" baseline="0"/>
            </a:lvl1pPr>
            <a:lvl2pPr>
              <a:lnSpc>
                <a:spcPts val="2800"/>
              </a:lnSpc>
              <a:defRPr/>
            </a:lvl2pPr>
            <a:lvl3pPr>
              <a:lnSpc>
                <a:spcPts val="2400"/>
              </a:lnSpc>
              <a:defRPr/>
            </a:lvl3pPr>
            <a:lvl4pPr>
              <a:lnSpc>
                <a:spcPts val="2200"/>
              </a:lnSpc>
              <a:defRPr/>
            </a:lvl4pPr>
            <a:lvl5pPr>
              <a:lnSpc>
                <a:spcPts val="2000"/>
              </a:lnSpc>
              <a:defRPr sz="1600" baseline="0"/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E6A478AE-0891-9181-6982-82D1B168B9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8A9C8-E17E-ED42-8686-3202DD41AF17}" type="datetimeFigureOut">
              <a:rPr lang="nl-NL" smtClean="0"/>
              <a:t>30-10-2023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EB141799-B312-9697-6941-04F31B9945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914CB95E-F3AA-44E6-3FE3-B5D1B569B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7C07A-7C6A-4049-8C58-23321530A8A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446271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2 koloms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C89B7F6-CC84-2B5C-F001-655F428C12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555"/>
            <a:ext cx="10515600" cy="1325563"/>
          </a:xfrm>
        </p:spPr>
        <p:txBody>
          <a:bodyPr lIns="720000" tIns="720000" rIns="90000" bIns="46800"/>
          <a:lstStyle/>
          <a:p>
            <a:r>
              <a:rPr lang="nl-NL" dirty="0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4EDD3B1E-B45A-75DC-A28C-11C600F6FA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lnSpc>
                <a:spcPts val="2800"/>
              </a:lnSpc>
              <a:buNone/>
              <a:defRPr sz="2400" b="1" kern="1200" spc="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F065B518-16E3-49F5-4BAD-B1F9CE3108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 sz="2400" baseline="0"/>
            </a:lvl1pPr>
            <a:lvl2pPr>
              <a:defRPr sz="2000" baseline="0"/>
            </a:lvl2pPr>
            <a:lvl3pPr>
              <a:defRPr sz="1800" baseline="0"/>
            </a:lvl3pPr>
            <a:lvl4pPr>
              <a:defRPr sz="1600" baseline="0"/>
            </a:lvl4pPr>
            <a:lvl5pPr>
              <a:defRPr sz="1400" baseline="0"/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A1518941-A11D-6F14-89F2-B68416F58A1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lnSpc>
                <a:spcPts val="28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A2ABC6E4-D5D9-F581-62B5-F5FC74ABDDC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 sz="2400" baseline="0"/>
            </a:lvl1pPr>
            <a:lvl2pPr>
              <a:defRPr sz="2000" baseline="0"/>
            </a:lvl2pPr>
            <a:lvl3pPr>
              <a:defRPr sz="1800" baseline="0"/>
            </a:lvl3pPr>
            <a:lvl4pPr>
              <a:defRPr sz="1600" baseline="0"/>
            </a:lvl4pPr>
            <a:lvl5pPr>
              <a:defRPr sz="1400" baseline="0"/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661DDB87-2FAF-2E13-A2CE-8EA4596C1F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8A9C8-E17E-ED42-8686-3202DD41AF17}" type="datetimeFigureOut">
              <a:rPr lang="nl-NL" smtClean="0"/>
              <a:t>30-10-2023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4B6FE6C2-8F23-2432-E387-81EAE714FE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599DA678-1B46-0773-372E-25D7BAFE67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7C07A-7C6A-4049-8C58-23321530A8A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984998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98CB963-836D-5908-5B22-3A78EA268B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2113280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2D513439-B24A-EC71-C270-1DE67757AE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8A9C8-E17E-ED42-8686-3202DD41AF17}" type="datetimeFigureOut">
              <a:rPr lang="nl-NL" smtClean="0"/>
              <a:t>30-10-2023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3F613847-79EC-CB31-55FB-1C90FA9271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283EA1F3-01E0-F7E9-500E-803ADA6C86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7C07A-7C6A-4049-8C58-23321530A8A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385784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6FDD4C99-4B11-D51E-F3D0-642A548A0F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8A9C8-E17E-ED42-8686-3202DD41AF17}" type="datetimeFigureOut">
              <a:rPr lang="nl-NL" smtClean="0"/>
              <a:t>30-10-2023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62592FAB-CE45-B0FE-FFA7-1765456BA0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4FB85294-E935-FC12-9404-E75038F910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7C07A-7C6A-4049-8C58-23321530A8A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473333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10" Type="http://schemas.openxmlformats.org/officeDocument/2006/relationships/image" Target="../media/image6.png"/><Relationship Id="rId4" Type="http://schemas.openxmlformats.org/officeDocument/2006/relationships/theme" Target="../theme/theme1.xml"/><Relationship Id="rId9" Type="http://schemas.openxmlformats.org/officeDocument/2006/relationships/image" Target="../media/image5.em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6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8.xml"/><Relationship Id="rId10" Type="http://schemas.openxmlformats.org/officeDocument/2006/relationships/image" Target="../media/image7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7.pn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16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.png"/><Relationship Id="rId5" Type="http://schemas.openxmlformats.org/officeDocument/2006/relationships/theme" Target="../theme/theme4.xml"/><Relationship Id="rId10" Type="http://schemas.openxmlformats.org/officeDocument/2006/relationships/image" Target="../media/image9.svg"/><Relationship Id="rId4" Type="http://schemas.openxmlformats.org/officeDocument/2006/relationships/slideLayout" Target="../slideLayouts/slideLayout17.xml"/><Relationship Id="rId9" Type="http://schemas.openxmlformats.org/officeDocument/2006/relationships/image" Target="../media/image8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20000"/>
                <a:lumOff val="80000"/>
              </a:schemeClr>
            </a:gs>
            <a:gs pos="71000">
              <a:schemeClr val="accent1"/>
            </a:gs>
            <a:gs pos="100000">
              <a:schemeClr val="accent1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Afbeelding 13" descr="Afbeelding met Kleurrijkheid, zwart, licht&#10;&#10;Automatisch gegenereerde beschrijving">
            <a:extLst>
              <a:ext uri="{FF2B5EF4-FFF2-40B4-BE49-F238E27FC236}">
                <a16:creationId xmlns:a16="http://schemas.microsoft.com/office/drawing/2014/main" id="{771BBA70-0DBC-235F-D3D9-576D15F50BE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462520" y="3217120"/>
            <a:ext cx="4343400" cy="3640880"/>
          </a:xfrm>
          <a:prstGeom prst="rect">
            <a:avLst/>
          </a:prstGeom>
        </p:spPr>
      </p:pic>
      <p:pic>
        <p:nvPicPr>
          <p:cNvPr id="16" name="Afbeelding 15" descr="Afbeelding met schermopname, lijn&#10;&#10;Automatisch gegenereerde beschrijving">
            <a:extLst>
              <a:ext uri="{FF2B5EF4-FFF2-40B4-BE49-F238E27FC236}">
                <a16:creationId xmlns:a16="http://schemas.microsoft.com/office/drawing/2014/main" id="{9AD2B046-FA02-0810-005A-39AE8D94AC2E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9664300" y="0"/>
            <a:ext cx="2527700" cy="2824843"/>
          </a:xfrm>
          <a:prstGeom prst="rect">
            <a:avLst/>
          </a:prstGeom>
        </p:spPr>
      </p:pic>
      <p:pic>
        <p:nvPicPr>
          <p:cNvPr id="15" name="Afbeelding 14" descr="Afbeelding met lijn, zwart, schermopname&#10;&#10;Automatisch gegenereerde beschrijving">
            <a:extLst>
              <a:ext uri="{FF2B5EF4-FFF2-40B4-BE49-F238E27FC236}">
                <a16:creationId xmlns:a16="http://schemas.microsoft.com/office/drawing/2014/main" id="{CB003EEC-ED64-D286-5E22-CB264BE54E9E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6096000" y="0"/>
            <a:ext cx="3182510" cy="2824843"/>
          </a:xfrm>
          <a:prstGeom prst="rect">
            <a:avLst/>
          </a:prstGeom>
        </p:spPr>
      </p:pic>
      <p:pic>
        <p:nvPicPr>
          <p:cNvPr id="8" name="Afbeelding 7" descr="Afbeelding met wit, Graphics, zwart&#10;&#10;Automatisch gegenereerde beschrijving">
            <a:extLst>
              <a:ext uri="{FF2B5EF4-FFF2-40B4-BE49-F238E27FC236}">
                <a16:creationId xmlns:a16="http://schemas.microsoft.com/office/drawing/2014/main" id="{7F197114-64E4-6ED9-45A9-870FB6BABEED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0" y="-635"/>
            <a:ext cx="7294880" cy="5123494"/>
          </a:xfrm>
          <a:prstGeom prst="rect">
            <a:avLst/>
          </a:prstGeom>
        </p:spPr>
      </p:pic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25E34737-3865-C6C3-8FBE-2FB6C06807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3602753"/>
          </a:xfrm>
          <a:prstGeom prst="rect">
            <a:avLst/>
          </a:prstGeom>
          <a:noFill/>
        </p:spPr>
        <p:txBody>
          <a:bodyPr vert="horz" lIns="2160000" tIns="2160000" rIns="90000" bIns="46800" rtlCol="0" anchor="t" anchorCtr="0">
            <a:normAutofit/>
          </a:bodyPr>
          <a:lstStyle/>
          <a:p>
            <a:r>
              <a:rPr lang="nl-NL" dirty="0"/>
              <a:t>Hoe vertel jij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82F72C8-9956-DB8A-5325-85AD3B8F67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159000" y="2940517"/>
            <a:ext cx="8356600" cy="2332290"/>
          </a:xfrm>
          <a:prstGeom prst="rect">
            <a:avLst/>
          </a:prstGeom>
        </p:spPr>
        <p:txBody>
          <a:bodyPr vert="horz" lIns="0" tIns="45720" rIns="90000" bIns="45720" rtlCol="0">
            <a:normAutofit/>
          </a:bodyPr>
          <a:lstStyle/>
          <a:p>
            <a:pPr lvl="0"/>
            <a:r>
              <a:rPr lang="nl-NL" dirty="0"/>
              <a:t>Klikken om de tekststijl van </a:t>
            </a:r>
            <a:br>
              <a:rPr lang="nl-NL" dirty="0"/>
            </a:br>
            <a:r>
              <a:rPr lang="nl-NL" dirty="0"/>
              <a:t>het model te bewerken</a:t>
            </a:r>
          </a:p>
          <a:p>
            <a:pPr lvl="2"/>
            <a:endParaRPr lang="nl-NL" dirty="0"/>
          </a:p>
          <a:p>
            <a:pPr lvl="2"/>
            <a:r>
              <a:rPr lang="nl-NL" dirty="0"/>
              <a:t>Derde 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E314E48-60C4-ADCC-FAFB-F9F0E6EFA2E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5733FD-F534-CE4E-8D76-FA275595B6B1}" type="datetimeFigureOut">
              <a:rPr lang="nl-NL" smtClean="0"/>
              <a:t>30-10-2023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725AEE5-42C9-8659-AAB1-46827A46B3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020CDA5-D157-DAF1-2248-F87F7C0A27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755575-56D4-B34A-ADAD-38DEC767B734}" type="slidenum">
              <a:rPr lang="nl-NL" smtClean="0"/>
              <a:t>‹nr.›</a:t>
            </a:fld>
            <a:endParaRPr lang="nl-NL"/>
          </a:p>
        </p:txBody>
      </p: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33730921-13ED-8273-5763-B26EF7F2044B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317500" y="2181978"/>
            <a:ext cx="1506234" cy="1420775"/>
          </a:xfrm>
          <a:prstGeom prst="rect">
            <a:avLst/>
          </a:prstGeom>
        </p:spPr>
      </p:pic>
      <p:pic>
        <p:nvPicPr>
          <p:cNvPr id="13" name="Afbeelding 12" descr="Afbeelding met Lettertype, Graphics, tekst, grafische vormgeving&#10;&#10;Automatisch gegenereerde beschrijving">
            <a:extLst>
              <a:ext uri="{FF2B5EF4-FFF2-40B4-BE49-F238E27FC236}">
                <a16:creationId xmlns:a16="http://schemas.microsoft.com/office/drawing/2014/main" id="{8B65815D-EEFF-1E32-6749-36644A3D553A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1625600" y="843215"/>
            <a:ext cx="3129280" cy="863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3215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49" r:id="rId2"/>
    <p:sldLayoutId id="214748365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i="0" kern="1200" baseline="0">
          <a:solidFill>
            <a:schemeClr val="tx1"/>
          </a:solidFill>
          <a:latin typeface="Inter ExtraBold" panose="02000503000000020004" pitchFamily="2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000" kern="1200" baseline="0">
          <a:solidFill>
            <a:schemeClr val="tx1"/>
          </a:solidFill>
          <a:latin typeface="Inter" panose="02000503000000020004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 baseline="0">
          <a:solidFill>
            <a:schemeClr val="tx1"/>
          </a:solidFill>
          <a:latin typeface="Inter" panose="02000503000000020004" pitchFamily="2" charset="0"/>
          <a:ea typeface="+mn-ea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 baseline="0">
          <a:solidFill>
            <a:schemeClr val="tx1"/>
          </a:solidFill>
          <a:latin typeface="Inter" panose="02000503000000020004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latin typeface="Inter" panose="02000503000000020004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Inter" panose="02000503000000020004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fbeelding 6" descr="Afbeelding met Kleurrijkheid, zwart, licht&#10;&#10;Automatisch gegenereerde beschrijving">
            <a:extLst>
              <a:ext uri="{FF2B5EF4-FFF2-40B4-BE49-F238E27FC236}">
                <a16:creationId xmlns:a16="http://schemas.microsoft.com/office/drawing/2014/main" id="{D7552A38-F2EF-85E1-3D11-1D17FA22B7C7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371600" y="3217120"/>
            <a:ext cx="4343400" cy="3640880"/>
          </a:xfrm>
          <a:prstGeom prst="rect">
            <a:avLst/>
          </a:prstGeom>
        </p:spPr>
      </p:pic>
      <p:pic>
        <p:nvPicPr>
          <p:cNvPr id="8" name="Afbeelding 7" descr="Afbeelding met lijn, zwart, schermopname&#10;&#10;Automatisch gegenereerde beschrijving">
            <a:extLst>
              <a:ext uri="{FF2B5EF4-FFF2-40B4-BE49-F238E27FC236}">
                <a16:creationId xmlns:a16="http://schemas.microsoft.com/office/drawing/2014/main" id="{8CEAAEAA-2EDB-5075-F403-E614C5A3329B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0" y="0"/>
            <a:ext cx="3182510" cy="2824843"/>
          </a:xfrm>
          <a:prstGeom prst="rect">
            <a:avLst/>
          </a:prstGeom>
        </p:spPr>
      </p:pic>
      <p:pic>
        <p:nvPicPr>
          <p:cNvPr id="9" name="Afbeelding 8" descr="Afbeelding met Graphics, Lettertype, symbool, ontwerp&#10;&#10;Automatisch gegenereerde beschrijving">
            <a:extLst>
              <a:ext uri="{FF2B5EF4-FFF2-40B4-BE49-F238E27FC236}">
                <a16:creationId xmlns:a16="http://schemas.microsoft.com/office/drawing/2014/main" id="{1FBB84E5-E1A1-BE81-EFCB-F43CE6F2A868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11415000" y="6138001"/>
            <a:ext cx="792000" cy="719999"/>
          </a:xfrm>
          <a:prstGeom prst="rect">
            <a:avLst/>
          </a:prstGeom>
        </p:spPr>
      </p:pic>
      <p:pic>
        <p:nvPicPr>
          <p:cNvPr id="10" name="Afbeelding 9" descr="Afbeelding met schermopname, lijn&#10;&#10;Automatisch gegenereerde beschrijving">
            <a:extLst>
              <a:ext uri="{FF2B5EF4-FFF2-40B4-BE49-F238E27FC236}">
                <a16:creationId xmlns:a16="http://schemas.microsoft.com/office/drawing/2014/main" id="{F58909C1-7F39-C183-CE26-D55709D41738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9009490" y="0"/>
            <a:ext cx="3182510" cy="3556629"/>
          </a:xfrm>
          <a:prstGeom prst="rect">
            <a:avLst/>
          </a:prstGeom>
        </p:spPr>
      </p:pic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B0F4B0EA-2DD5-E97F-0EB3-92A8AFCDA6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</p:spPr>
        <p:txBody>
          <a:bodyPr vert="horz" lIns="720000" tIns="720000" rIns="90000" bIns="46800" rtlCol="0" anchor="t" anchorCtr="0">
            <a:normAutofit/>
          </a:bodyPr>
          <a:lstStyle/>
          <a:p>
            <a:r>
              <a:rPr lang="nl-NL" dirty="0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082B6015-595E-5794-B8DC-95073F395D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55320" y="1563088"/>
            <a:ext cx="10515600" cy="3153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034724F-0CD9-6E84-A9BC-5B681A1BFD0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58A9C8-E17E-ED42-8686-3202DD41AF17}" type="datetimeFigureOut">
              <a:rPr lang="nl-NL" smtClean="0"/>
              <a:t>30-10-2023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5DE0B958-3494-E857-E31B-B555EBA6315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E70D875A-826F-9A80-BB0B-2A833291E6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27C07A-7C6A-4049-8C58-23321530A8A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32553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719" r:id="rId2"/>
    <p:sldLayoutId id="2147483686" r:id="rId3"/>
    <p:sldLayoutId id="2147483689" r:id="rId4"/>
    <p:sldLayoutId id="2147483690" r:id="rId5"/>
    <p:sldLayoutId id="2147483691" r:id="rId6"/>
  </p:sldLayoutIdLst>
  <p:txStyles>
    <p:titleStyle>
      <a:lvl1pPr algn="l" defTabSz="914400" rtl="0" eaLnBrk="1" latinLnBrk="0" hangingPunct="1">
        <a:lnSpc>
          <a:spcPts val="4800"/>
        </a:lnSpc>
        <a:spcBef>
          <a:spcPct val="0"/>
        </a:spcBef>
        <a:buNone/>
        <a:defRPr sz="4000" kern="1200" baseline="0">
          <a:solidFill>
            <a:schemeClr val="tx1"/>
          </a:solidFill>
          <a:latin typeface="Inter ExtraBold" panose="02000503000000020004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ts val="3600"/>
        </a:lnSpc>
        <a:spcBef>
          <a:spcPts val="1000"/>
        </a:spcBef>
        <a:buFont typeface="Arial" panose="020B0604020202020204" pitchFamily="34" charset="0"/>
        <a:buChar char="•"/>
        <a:defRPr sz="3000" kern="1200" baseline="0">
          <a:solidFill>
            <a:schemeClr val="tx1"/>
          </a:solidFill>
          <a:latin typeface="Inter" panose="02000503000000020004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ts val="2800"/>
        </a:lnSpc>
        <a:spcBef>
          <a:spcPts val="500"/>
        </a:spcBef>
        <a:buFont typeface="Arial" panose="020B0604020202020204" pitchFamily="34" charset="0"/>
        <a:buChar char="•"/>
        <a:defRPr sz="2400" kern="1200" baseline="0">
          <a:solidFill>
            <a:schemeClr val="tx1"/>
          </a:solidFill>
          <a:latin typeface="Inter" panose="02000503000000020004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ts val="2400"/>
        </a:lnSpc>
        <a:spcBef>
          <a:spcPts val="500"/>
        </a:spcBef>
        <a:buFont typeface="Arial" panose="020B0604020202020204" pitchFamily="34" charset="0"/>
        <a:buChar char="•"/>
        <a:defRPr sz="2000" kern="1200" baseline="0">
          <a:solidFill>
            <a:schemeClr val="tx1"/>
          </a:solidFill>
          <a:latin typeface="Inter" panose="02000503000000020004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ts val="22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latin typeface="Inter" panose="02000503000000020004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ts val="2000"/>
        </a:lnSpc>
        <a:spcBef>
          <a:spcPts val="500"/>
        </a:spcBef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Inter" panose="02000503000000020004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 descr="Afbeelding met Graphics, Lettertype, symbool, ontwerp&#10;&#10;Automatisch gegenereerde beschrijving">
            <a:extLst>
              <a:ext uri="{FF2B5EF4-FFF2-40B4-BE49-F238E27FC236}">
                <a16:creationId xmlns:a16="http://schemas.microsoft.com/office/drawing/2014/main" id="{1FBB84E5-E1A1-BE81-EFCB-F43CE6F2A868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1415000" y="6138001"/>
            <a:ext cx="792000" cy="719999"/>
          </a:xfrm>
          <a:prstGeom prst="rect">
            <a:avLst/>
          </a:prstGeom>
        </p:spPr>
      </p:pic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B0F4B0EA-2DD5-E97F-0EB3-92A8AFCDA6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</p:spPr>
        <p:txBody>
          <a:bodyPr vert="horz" lIns="720000" tIns="720000" rIns="90000" bIns="46800" rtlCol="0" anchor="t" anchorCtr="0">
            <a:normAutofit/>
          </a:bodyPr>
          <a:lstStyle/>
          <a:p>
            <a:r>
              <a:rPr lang="nl-NL" dirty="0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082B6015-595E-5794-B8DC-95073F395D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55320" y="1563088"/>
            <a:ext cx="10515600" cy="3153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034724F-0CD9-6E84-A9BC-5B681A1BFD0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58A9C8-E17E-ED42-8686-3202DD41AF17}" type="datetimeFigureOut">
              <a:rPr lang="nl-NL" smtClean="0"/>
              <a:t>30-10-2023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5DE0B958-3494-E857-E31B-B555EBA6315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E70D875A-826F-9A80-BB0B-2A833291E6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27C07A-7C6A-4049-8C58-23321530A8A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58533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3" r:id="rId2"/>
    <p:sldLayoutId id="2147483709" r:id="rId3"/>
    <p:sldLayoutId id="2147483710" r:id="rId4"/>
  </p:sldLayoutIdLst>
  <p:txStyles>
    <p:titleStyle>
      <a:lvl1pPr algn="l" defTabSz="914400" rtl="0" eaLnBrk="1" latinLnBrk="0" hangingPunct="1">
        <a:lnSpc>
          <a:spcPts val="4800"/>
        </a:lnSpc>
        <a:spcBef>
          <a:spcPct val="0"/>
        </a:spcBef>
        <a:buNone/>
        <a:defRPr sz="4000" kern="1200" baseline="0">
          <a:solidFill>
            <a:schemeClr val="tx1"/>
          </a:solidFill>
          <a:latin typeface="Inter ExtraBold" panose="02000503000000020004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ts val="3600"/>
        </a:lnSpc>
        <a:spcBef>
          <a:spcPts val="1000"/>
        </a:spcBef>
        <a:buFont typeface="Arial" panose="020B0604020202020204" pitchFamily="34" charset="0"/>
        <a:buChar char="•"/>
        <a:defRPr sz="3000" kern="1200" baseline="0">
          <a:solidFill>
            <a:schemeClr val="tx1"/>
          </a:solidFill>
          <a:latin typeface="Inter" panose="02000503000000020004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ts val="2800"/>
        </a:lnSpc>
        <a:spcBef>
          <a:spcPts val="500"/>
        </a:spcBef>
        <a:buFont typeface="Arial" panose="020B0604020202020204" pitchFamily="34" charset="0"/>
        <a:buChar char="•"/>
        <a:defRPr sz="2400" kern="1200" baseline="0">
          <a:solidFill>
            <a:schemeClr val="tx1"/>
          </a:solidFill>
          <a:latin typeface="Inter" panose="02000503000000020004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ts val="2400"/>
        </a:lnSpc>
        <a:spcBef>
          <a:spcPts val="500"/>
        </a:spcBef>
        <a:buFont typeface="Arial" panose="020B0604020202020204" pitchFamily="34" charset="0"/>
        <a:buChar char="•"/>
        <a:defRPr sz="2000" kern="1200" baseline="0">
          <a:solidFill>
            <a:schemeClr val="tx1"/>
          </a:solidFill>
          <a:latin typeface="Inter" panose="02000503000000020004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ts val="22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latin typeface="Inter" panose="02000503000000020004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ts val="2000"/>
        </a:lnSpc>
        <a:spcBef>
          <a:spcPts val="500"/>
        </a:spcBef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Inter" panose="02000503000000020004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fbeelding 6" descr="Afbeelding met Kleurrijkheid, zwart, licht&#10;&#10;Automatisch gegenereerde beschrijving">
            <a:extLst>
              <a:ext uri="{FF2B5EF4-FFF2-40B4-BE49-F238E27FC236}">
                <a16:creationId xmlns:a16="http://schemas.microsoft.com/office/drawing/2014/main" id="{1D9A38C8-5B07-9416-5285-5F38BD5301EF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371600" y="3217120"/>
            <a:ext cx="4343400" cy="3640880"/>
          </a:xfrm>
          <a:prstGeom prst="rect">
            <a:avLst/>
          </a:prstGeom>
        </p:spPr>
      </p:pic>
      <p:pic>
        <p:nvPicPr>
          <p:cNvPr id="8" name="Afbeelding 7" descr="Afbeelding met lijn, zwart, schermopname&#10;&#10;Automatisch gegenereerde beschrijving">
            <a:extLst>
              <a:ext uri="{FF2B5EF4-FFF2-40B4-BE49-F238E27FC236}">
                <a16:creationId xmlns:a16="http://schemas.microsoft.com/office/drawing/2014/main" id="{CEC88F82-89DD-FAAF-78D6-4CF2D58A37CD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0" y="0"/>
            <a:ext cx="3182510" cy="2824843"/>
          </a:xfrm>
          <a:prstGeom prst="rect">
            <a:avLst/>
          </a:prstGeom>
        </p:spPr>
      </p:pic>
      <p:pic>
        <p:nvPicPr>
          <p:cNvPr id="10" name="Afbeelding 9" descr="Afbeelding met schermopname, lijn&#10;&#10;Automatisch gegenereerde beschrijving">
            <a:extLst>
              <a:ext uri="{FF2B5EF4-FFF2-40B4-BE49-F238E27FC236}">
                <a16:creationId xmlns:a16="http://schemas.microsoft.com/office/drawing/2014/main" id="{B48DEDDC-ECCD-F185-D35C-5CA44340CF08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9009490" y="0"/>
            <a:ext cx="3182510" cy="3556629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1FBB84E5-E1A1-BE81-EFCB-F43CE6F2A868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/>
        </p:blipFill>
        <p:spPr>
          <a:xfrm>
            <a:off x="11400002" y="6138001"/>
            <a:ext cx="791998" cy="719999"/>
          </a:xfrm>
          <a:prstGeom prst="rect">
            <a:avLst/>
          </a:prstGeom>
        </p:spPr>
      </p:pic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B0F4B0EA-2DD5-E97F-0EB3-92A8AFCDA6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vert="horz" lIns="0" tIns="0" rIns="0" bIns="0" rtlCol="0" anchor="ctr" anchorCtr="0">
            <a:normAutofit/>
          </a:bodyPr>
          <a:lstStyle/>
          <a:p>
            <a:r>
              <a:rPr lang="nl-NL" dirty="0"/>
              <a:t>Klik om stijl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034724F-0CD9-6E84-A9BC-5B681A1BFD0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58A9C8-E17E-ED42-8686-3202DD41AF17}" type="datetimeFigureOut">
              <a:rPr lang="nl-NL" smtClean="0"/>
              <a:t>30-10-2023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5DE0B958-3494-E857-E31B-B555EBA6315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E70D875A-826F-9A80-BB0B-2A833291E6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27C07A-7C6A-4049-8C58-23321530A8A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27502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</p:sldLayoutIdLst>
  <p:txStyles>
    <p:titleStyle>
      <a:lvl1pPr algn="ctr" defTabSz="914400" rtl="0" eaLnBrk="1" latinLnBrk="0" hangingPunct="1">
        <a:lnSpc>
          <a:spcPts val="6600"/>
        </a:lnSpc>
        <a:spcBef>
          <a:spcPct val="0"/>
        </a:spcBef>
        <a:buNone/>
        <a:defRPr sz="6000" kern="1200" baseline="0">
          <a:solidFill>
            <a:schemeClr val="bg1"/>
          </a:solidFill>
          <a:latin typeface="Inter ExtraBold" panose="02000503000000020004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ts val="3600"/>
        </a:lnSpc>
        <a:spcBef>
          <a:spcPts val="1000"/>
        </a:spcBef>
        <a:buFont typeface="Arial" panose="020B0604020202020204" pitchFamily="34" charset="0"/>
        <a:buChar char="•"/>
        <a:defRPr sz="3000" kern="1200" baseline="0">
          <a:solidFill>
            <a:schemeClr val="tx1"/>
          </a:solidFill>
          <a:latin typeface="Inter" panose="02000503000000020004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ts val="2800"/>
        </a:lnSpc>
        <a:spcBef>
          <a:spcPts val="500"/>
        </a:spcBef>
        <a:buFont typeface="Arial" panose="020B0604020202020204" pitchFamily="34" charset="0"/>
        <a:buChar char="•"/>
        <a:defRPr sz="2400" kern="1200" baseline="0">
          <a:solidFill>
            <a:schemeClr val="tx1"/>
          </a:solidFill>
          <a:latin typeface="Inter" panose="02000503000000020004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ts val="2400"/>
        </a:lnSpc>
        <a:spcBef>
          <a:spcPts val="500"/>
        </a:spcBef>
        <a:buFont typeface="Arial" panose="020B0604020202020204" pitchFamily="34" charset="0"/>
        <a:buChar char="•"/>
        <a:defRPr sz="2000" kern="1200" baseline="0">
          <a:solidFill>
            <a:schemeClr val="tx1"/>
          </a:solidFill>
          <a:latin typeface="Inter" panose="02000503000000020004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ts val="22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latin typeface="Inter" panose="02000503000000020004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ts val="2000"/>
        </a:lnSpc>
        <a:spcBef>
          <a:spcPts val="500"/>
        </a:spcBef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Inter" panose="02000503000000020004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notesSlide" Target="../notesSlides/notesSlide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patial.io/s/SBA-MK1-6408764a3183e3ceb899065c?share=53928552569230587" TargetMode="External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hyperlink" Target="https://ontdek-onze.info/sba/infographic.html" TargetMode="External"/><Relationship Id="rId4" Type="http://schemas.openxmlformats.org/officeDocument/2006/relationships/image" Target="../media/image4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slideLayout" Target="../slideLayouts/slideLayout5.xml"/><Relationship Id="rId1" Type="http://schemas.openxmlformats.org/officeDocument/2006/relationships/video" Target="https://player.vimeo.com/video/742975808?h=35c070ce67&amp;app_id=122963" TargetMode="Externa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slideLayout" Target="../slideLayouts/slideLayout4.xml"/><Relationship Id="rId1" Type="http://schemas.openxmlformats.org/officeDocument/2006/relationships/video" Target="https://ambasco.sharepoint.com/:v:/s/Work/Eew_qMUrZAZBq6sW6qtepGUBYr2QwJRzhTbmxEFyKQsDPg?e=FewG0G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13" Type="http://schemas.openxmlformats.org/officeDocument/2006/relationships/image" Target="../media/image27.png"/><Relationship Id="rId18" Type="http://schemas.openxmlformats.org/officeDocument/2006/relationships/image" Target="../media/image32.sv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17" Type="http://schemas.openxmlformats.org/officeDocument/2006/relationships/image" Target="../media/image31.png"/><Relationship Id="rId2" Type="http://schemas.openxmlformats.org/officeDocument/2006/relationships/image" Target="../media/image16.png"/><Relationship Id="rId16" Type="http://schemas.openxmlformats.org/officeDocument/2006/relationships/image" Target="../media/image30.jpeg"/><Relationship Id="rId20" Type="http://schemas.openxmlformats.org/officeDocument/2006/relationships/image" Target="../media/image34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5" Type="http://schemas.openxmlformats.org/officeDocument/2006/relationships/image" Target="../media/image29.png"/><Relationship Id="rId10" Type="http://schemas.openxmlformats.org/officeDocument/2006/relationships/image" Target="../media/image24.jpeg"/><Relationship Id="rId19" Type="http://schemas.openxmlformats.org/officeDocument/2006/relationships/image" Target="../media/image33.emf"/><Relationship Id="rId4" Type="http://schemas.openxmlformats.org/officeDocument/2006/relationships/image" Target="../media/image18.png"/><Relationship Id="rId9" Type="http://schemas.openxmlformats.org/officeDocument/2006/relationships/image" Target="../media/image23.jpeg"/><Relationship Id="rId14" Type="http://schemas.openxmlformats.org/officeDocument/2006/relationships/image" Target="../media/image2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hyperlink" Target="https://lms.ambasco.com/chapters?lessonID=e2b41120-f2c0-4158-a5e9-bfe910851dad&amp;slideIndex=0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0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hyperlink" Target="https://my.matterportals.com/experience/3486/icl-outdoor-hazard-recognition-english-20da1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hyperlink" Target="https://my.matterportals.com/tour/hci-beurs-b76eeecb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svg"/><Relationship Id="rId7" Type="http://schemas.openxmlformats.org/officeDocument/2006/relationships/image" Target="../media/image42.sv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1.png"/><Relationship Id="rId5" Type="http://schemas.openxmlformats.org/officeDocument/2006/relationships/image" Target="../media/image40.svg"/><Relationship Id="rId4" Type="http://schemas.openxmlformats.org/officeDocument/2006/relationships/image" Target="../media/image3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94799F5-56DE-4ACD-8AC6-ED9AE8E605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598160"/>
          </a:xfrm>
        </p:spPr>
        <p:txBody>
          <a:bodyPr>
            <a:noAutofit/>
          </a:bodyPr>
          <a:lstStyle/>
          <a:p>
            <a:pPr algn="l"/>
            <a:r>
              <a:rPr lang="nl-NL" sz="4800" dirty="0"/>
              <a:t>Kennis, </a:t>
            </a:r>
            <a:br>
              <a:rPr lang="nl-NL" sz="4800" dirty="0"/>
            </a:br>
            <a:r>
              <a:rPr lang="nl-NL" sz="4800" dirty="0"/>
              <a:t>marketing &amp; </a:t>
            </a:r>
            <a:br>
              <a:rPr lang="nl-NL" sz="4800" dirty="0"/>
            </a:br>
            <a:r>
              <a:rPr lang="nl-NL" sz="4800" dirty="0"/>
              <a:t>branding</a:t>
            </a:r>
          </a:p>
        </p:txBody>
      </p:sp>
    </p:spTree>
    <p:extLst>
      <p:ext uri="{BB962C8B-B14F-4D97-AF65-F5344CB8AC3E}">
        <p14:creationId xmlns:p14="http://schemas.microsoft.com/office/powerpoint/2010/main" val="37764027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82B58F8-F11B-413D-8205-8078F7D9E0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2021840"/>
          </a:xfrm>
        </p:spPr>
        <p:txBody>
          <a:bodyPr/>
          <a:lstStyle/>
          <a:p>
            <a:r>
              <a:rPr lang="nl-NL" sz="4800" dirty="0">
                <a:solidFill>
                  <a:schemeClr val="accent1"/>
                </a:solidFill>
              </a:rPr>
              <a:t>Aanpak voorbeeld SBA</a:t>
            </a:r>
            <a:br>
              <a:rPr lang="nl-NL" dirty="0"/>
            </a:br>
            <a:r>
              <a:rPr lang="nl-NL" dirty="0"/>
              <a:t>Bouwen aan een sterk digitaal merk</a:t>
            </a:r>
          </a:p>
        </p:txBody>
      </p:sp>
      <p:sp>
        <p:nvSpPr>
          <p:cNvPr id="21" name="Vrije vorm 20">
            <a:extLst>
              <a:ext uri="{FF2B5EF4-FFF2-40B4-BE49-F238E27FC236}">
                <a16:creationId xmlns:a16="http://schemas.microsoft.com/office/drawing/2014/main" id="{42E89E38-918A-ACCD-96F4-89E752041937}"/>
              </a:ext>
            </a:extLst>
          </p:cNvPr>
          <p:cNvSpPr/>
          <p:nvPr/>
        </p:nvSpPr>
        <p:spPr>
          <a:xfrm>
            <a:off x="606781" y="2021841"/>
            <a:ext cx="9031818" cy="4123644"/>
          </a:xfrm>
          <a:custGeom>
            <a:avLst/>
            <a:gdLst>
              <a:gd name="connsiteX0" fmla="*/ 163109 w 8103942"/>
              <a:gd name="connsiteY0" fmla="*/ 0 h 4123644"/>
              <a:gd name="connsiteX1" fmla="*/ 7940834 w 8103942"/>
              <a:gd name="connsiteY1" fmla="*/ 0 h 4123644"/>
              <a:gd name="connsiteX2" fmla="*/ 8103942 w 8103942"/>
              <a:gd name="connsiteY2" fmla="*/ 166762 h 4123644"/>
              <a:gd name="connsiteX3" fmla="*/ 8103942 w 8103942"/>
              <a:gd name="connsiteY3" fmla="*/ 667038 h 4123644"/>
              <a:gd name="connsiteX4" fmla="*/ 8103942 w 8103942"/>
              <a:gd name="connsiteY4" fmla="*/ 833790 h 4123644"/>
              <a:gd name="connsiteX5" fmla="*/ 8103942 w 8103942"/>
              <a:gd name="connsiteY5" fmla="*/ 1047043 h 4123644"/>
              <a:gd name="connsiteX6" fmla="*/ 8103942 w 8103942"/>
              <a:gd name="connsiteY6" fmla="*/ 1150452 h 4123644"/>
              <a:gd name="connsiteX7" fmla="*/ 8103942 w 8103942"/>
              <a:gd name="connsiteY7" fmla="*/ 1334067 h 4123644"/>
              <a:gd name="connsiteX8" fmla="*/ 8103942 w 8103942"/>
              <a:gd name="connsiteY8" fmla="*/ 1547319 h 4123644"/>
              <a:gd name="connsiteX9" fmla="*/ 8103942 w 8103942"/>
              <a:gd name="connsiteY9" fmla="*/ 1667591 h 4123644"/>
              <a:gd name="connsiteX10" fmla="*/ 8103942 w 8103942"/>
              <a:gd name="connsiteY10" fmla="*/ 1714071 h 4123644"/>
              <a:gd name="connsiteX11" fmla="*/ 8103942 w 8103942"/>
              <a:gd name="connsiteY11" fmla="*/ 1817480 h 4123644"/>
              <a:gd name="connsiteX12" fmla="*/ 8103942 w 8103942"/>
              <a:gd name="connsiteY12" fmla="*/ 2030733 h 4123644"/>
              <a:gd name="connsiteX13" fmla="*/ 8103942 w 8103942"/>
              <a:gd name="connsiteY13" fmla="*/ 2207214 h 4123644"/>
              <a:gd name="connsiteX14" fmla="*/ 8103942 w 8103942"/>
              <a:gd name="connsiteY14" fmla="*/ 2214348 h 4123644"/>
              <a:gd name="connsiteX15" fmla="*/ 8103942 w 8103942"/>
              <a:gd name="connsiteY15" fmla="*/ 2334619 h 4123644"/>
              <a:gd name="connsiteX16" fmla="*/ 8103942 w 8103942"/>
              <a:gd name="connsiteY16" fmla="*/ 2409573 h 4123644"/>
              <a:gd name="connsiteX17" fmla="*/ 8103942 w 8103942"/>
              <a:gd name="connsiteY17" fmla="*/ 2547872 h 4123644"/>
              <a:gd name="connsiteX18" fmla="*/ 8103942 w 8103942"/>
              <a:gd name="connsiteY18" fmla="*/ 2697761 h 4123644"/>
              <a:gd name="connsiteX19" fmla="*/ 8103942 w 8103942"/>
              <a:gd name="connsiteY19" fmla="*/ 2874242 h 4123644"/>
              <a:gd name="connsiteX20" fmla="*/ 8103942 w 8103942"/>
              <a:gd name="connsiteY20" fmla="*/ 3076601 h 4123644"/>
              <a:gd name="connsiteX21" fmla="*/ 8103942 w 8103942"/>
              <a:gd name="connsiteY21" fmla="*/ 3087495 h 4123644"/>
              <a:gd name="connsiteX22" fmla="*/ 8103942 w 8103942"/>
              <a:gd name="connsiteY22" fmla="*/ 3214900 h 4123644"/>
              <a:gd name="connsiteX23" fmla="*/ 8103942 w 8103942"/>
              <a:gd name="connsiteY23" fmla="*/ 3289854 h 4123644"/>
              <a:gd name="connsiteX24" fmla="*/ 8103942 w 8103942"/>
              <a:gd name="connsiteY24" fmla="*/ 3754523 h 4123644"/>
              <a:gd name="connsiteX25" fmla="*/ 8103942 w 8103942"/>
              <a:gd name="connsiteY25" fmla="*/ 3956882 h 4123644"/>
              <a:gd name="connsiteX26" fmla="*/ 7940834 w 8103942"/>
              <a:gd name="connsiteY26" fmla="*/ 4123644 h 4123644"/>
              <a:gd name="connsiteX27" fmla="*/ 163109 w 8103942"/>
              <a:gd name="connsiteY27" fmla="*/ 4123644 h 4123644"/>
              <a:gd name="connsiteX28" fmla="*/ 0 w 8103942"/>
              <a:gd name="connsiteY28" fmla="*/ 3956882 h 4123644"/>
              <a:gd name="connsiteX29" fmla="*/ 0 w 8103942"/>
              <a:gd name="connsiteY29" fmla="*/ 3754526 h 4123644"/>
              <a:gd name="connsiteX30" fmla="*/ 0 w 8103942"/>
              <a:gd name="connsiteY30" fmla="*/ 3754523 h 4123644"/>
              <a:gd name="connsiteX31" fmla="*/ 0 w 8103942"/>
              <a:gd name="connsiteY31" fmla="*/ 3087495 h 4123644"/>
              <a:gd name="connsiteX32" fmla="*/ 0 w 8103942"/>
              <a:gd name="connsiteY32" fmla="*/ 3087492 h 4123644"/>
              <a:gd name="connsiteX33" fmla="*/ 0 w 8103942"/>
              <a:gd name="connsiteY33" fmla="*/ 3076601 h 4123644"/>
              <a:gd name="connsiteX34" fmla="*/ 0 w 8103942"/>
              <a:gd name="connsiteY34" fmla="*/ 2874245 h 4123644"/>
              <a:gd name="connsiteX35" fmla="*/ 0 w 8103942"/>
              <a:gd name="connsiteY35" fmla="*/ 2874242 h 4123644"/>
              <a:gd name="connsiteX36" fmla="*/ 0 w 8103942"/>
              <a:gd name="connsiteY36" fmla="*/ 2697761 h 4123644"/>
              <a:gd name="connsiteX37" fmla="*/ 0 w 8103942"/>
              <a:gd name="connsiteY37" fmla="*/ 2214348 h 4123644"/>
              <a:gd name="connsiteX38" fmla="*/ 0 w 8103942"/>
              <a:gd name="connsiteY38" fmla="*/ 2207214 h 4123644"/>
              <a:gd name="connsiteX39" fmla="*/ 0 w 8103942"/>
              <a:gd name="connsiteY39" fmla="*/ 2207211 h 4123644"/>
              <a:gd name="connsiteX40" fmla="*/ 0 w 8103942"/>
              <a:gd name="connsiteY40" fmla="*/ 1817480 h 4123644"/>
              <a:gd name="connsiteX41" fmla="*/ 0 w 8103942"/>
              <a:gd name="connsiteY41" fmla="*/ 1714071 h 4123644"/>
              <a:gd name="connsiteX42" fmla="*/ 0 w 8103942"/>
              <a:gd name="connsiteY42" fmla="*/ 1334067 h 4123644"/>
              <a:gd name="connsiteX43" fmla="*/ 0 w 8103942"/>
              <a:gd name="connsiteY43" fmla="*/ 1047043 h 4123644"/>
              <a:gd name="connsiteX44" fmla="*/ 0 w 8103942"/>
              <a:gd name="connsiteY44" fmla="*/ 833790 h 4123644"/>
              <a:gd name="connsiteX45" fmla="*/ 0 w 8103942"/>
              <a:gd name="connsiteY45" fmla="*/ 166762 h 4123644"/>
              <a:gd name="connsiteX46" fmla="*/ 163109 w 8103942"/>
              <a:gd name="connsiteY46" fmla="*/ 0 h 4123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8103942" h="4123644">
                <a:moveTo>
                  <a:pt x="163109" y="0"/>
                </a:moveTo>
                <a:lnTo>
                  <a:pt x="7940834" y="0"/>
                </a:lnTo>
                <a:cubicBezTo>
                  <a:pt x="8030916" y="0"/>
                  <a:pt x="8103942" y="74661"/>
                  <a:pt x="8103942" y="166762"/>
                </a:cubicBezTo>
                <a:lnTo>
                  <a:pt x="8103942" y="667038"/>
                </a:lnTo>
                <a:lnTo>
                  <a:pt x="8103942" y="833790"/>
                </a:lnTo>
                <a:lnTo>
                  <a:pt x="8103942" y="1047043"/>
                </a:lnTo>
                <a:lnTo>
                  <a:pt x="8103942" y="1150452"/>
                </a:lnTo>
                <a:lnTo>
                  <a:pt x="8103942" y="1334067"/>
                </a:lnTo>
                <a:lnTo>
                  <a:pt x="8103942" y="1547319"/>
                </a:lnTo>
                <a:lnTo>
                  <a:pt x="8103942" y="1667591"/>
                </a:lnTo>
                <a:lnTo>
                  <a:pt x="8103942" y="1714071"/>
                </a:lnTo>
                <a:lnTo>
                  <a:pt x="8103942" y="1817480"/>
                </a:lnTo>
                <a:lnTo>
                  <a:pt x="8103942" y="2030733"/>
                </a:lnTo>
                <a:lnTo>
                  <a:pt x="8103942" y="2207214"/>
                </a:lnTo>
                <a:lnTo>
                  <a:pt x="8103942" y="2214348"/>
                </a:lnTo>
                <a:lnTo>
                  <a:pt x="8103942" y="2334619"/>
                </a:lnTo>
                <a:lnTo>
                  <a:pt x="8103942" y="2409573"/>
                </a:lnTo>
                <a:lnTo>
                  <a:pt x="8103942" y="2547872"/>
                </a:lnTo>
                <a:lnTo>
                  <a:pt x="8103942" y="2697761"/>
                </a:lnTo>
                <a:lnTo>
                  <a:pt x="8103942" y="2874242"/>
                </a:lnTo>
                <a:lnTo>
                  <a:pt x="8103942" y="3076601"/>
                </a:lnTo>
                <a:lnTo>
                  <a:pt x="8103942" y="3087495"/>
                </a:lnTo>
                <a:lnTo>
                  <a:pt x="8103942" y="3214900"/>
                </a:lnTo>
                <a:lnTo>
                  <a:pt x="8103942" y="3289854"/>
                </a:lnTo>
                <a:lnTo>
                  <a:pt x="8103942" y="3754523"/>
                </a:lnTo>
                <a:lnTo>
                  <a:pt x="8103942" y="3956882"/>
                </a:lnTo>
                <a:cubicBezTo>
                  <a:pt x="8103942" y="4048983"/>
                  <a:pt x="8030916" y="4123644"/>
                  <a:pt x="7940834" y="4123644"/>
                </a:cubicBezTo>
                <a:lnTo>
                  <a:pt x="163109" y="4123644"/>
                </a:lnTo>
                <a:cubicBezTo>
                  <a:pt x="73026" y="4123644"/>
                  <a:pt x="0" y="4048983"/>
                  <a:pt x="0" y="3956882"/>
                </a:cubicBezTo>
                <a:lnTo>
                  <a:pt x="0" y="3754526"/>
                </a:lnTo>
                <a:lnTo>
                  <a:pt x="0" y="3754523"/>
                </a:lnTo>
                <a:lnTo>
                  <a:pt x="0" y="3087495"/>
                </a:lnTo>
                <a:lnTo>
                  <a:pt x="0" y="3087492"/>
                </a:lnTo>
                <a:lnTo>
                  <a:pt x="0" y="3076601"/>
                </a:lnTo>
                <a:lnTo>
                  <a:pt x="0" y="2874245"/>
                </a:lnTo>
                <a:lnTo>
                  <a:pt x="0" y="2874242"/>
                </a:lnTo>
                <a:lnTo>
                  <a:pt x="0" y="2697761"/>
                </a:lnTo>
                <a:lnTo>
                  <a:pt x="0" y="2214348"/>
                </a:lnTo>
                <a:lnTo>
                  <a:pt x="0" y="2207214"/>
                </a:lnTo>
                <a:lnTo>
                  <a:pt x="0" y="2207211"/>
                </a:lnTo>
                <a:lnTo>
                  <a:pt x="0" y="1817480"/>
                </a:lnTo>
                <a:lnTo>
                  <a:pt x="0" y="1714071"/>
                </a:lnTo>
                <a:lnTo>
                  <a:pt x="0" y="1334067"/>
                </a:lnTo>
                <a:lnTo>
                  <a:pt x="0" y="1047043"/>
                </a:lnTo>
                <a:lnTo>
                  <a:pt x="0" y="833790"/>
                </a:lnTo>
                <a:lnTo>
                  <a:pt x="0" y="166762"/>
                </a:lnTo>
                <a:cubicBezTo>
                  <a:pt x="0" y="74661"/>
                  <a:pt x="73026" y="0"/>
                  <a:pt x="163109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nl-NL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AE9B7A0D-DD09-18EA-4D3E-486984E57B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6781" y="2021841"/>
            <a:ext cx="8876334" cy="4123644"/>
          </a:xfrm>
        </p:spPr>
        <p:txBody>
          <a:bodyPr lIns="360000" tIns="360000" rIns="360000" bIns="360000">
            <a:no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800" dirty="0"/>
              <a:t>Logo en corporate </a:t>
            </a:r>
            <a:r>
              <a:rPr lang="nl-NL" sz="1800" dirty="0" err="1"/>
              <a:t>identity</a:t>
            </a:r>
            <a:endParaRPr lang="nl-NL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800" dirty="0"/>
              <a:t>Websites: SBA, de serviceorganisatie voor Apotheekmedewerkers (</a:t>
            </a:r>
            <a:r>
              <a:rPr lang="nl-NL" sz="1800" dirty="0" err="1"/>
              <a:t>sbaweb.nl</a:t>
            </a:r>
            <a:r>
              <a:rPr lang="nl-NL" sz="1800" dirty="0"/>
              <a:t>) en Homepage (</a:t>
            </a:r>
            <a:r>
              <a:rPr lang="nl-NL" sz="1800" dirty="0" err="1"/>
              <a:t>apotheekwerk.nl</a:t>
            </a:r>
            <a:r>
              <a:rPr lang="nl-NL" sz="1800" dirty="0"/>
              <a:t>), Home </a:t>
            </a:r>
            <a:br>
              <a:rPr lang="nl-NL" sz="1800" dirty="0"/>
            </a:br>
            <a:r>
              <a:rPr lang="nl-NL" sz="1800" dirty="0"/>
              <a:t>(</a:t>
            </a:r>
            <a:r>
              <a:rPr lang="nl-NL" sz="1800" dirty="0" err="1"/>
              <a:t>werkindeapotheek.nl</a:t>
            </a:r>
            <a:r>
              <a:rPr lang="nl-NL" sz="1800" dirty="0"/>
              <a:t>), Rode knop actie: Alert (</a:t>
            </a:r>
            <a:r>
              <a:rPr lang="nl-NL" sz="1800" dirty="0" err="1"/>
              <a:t>sbaweb.nl</a:t>
            </a:r>
            <a:r>
              <a:rPr lang="nl-NL" sz="1800" dirty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800" dirty="0"/>
              <a:t>Virtuele apotheek: Virtuele apotheek | </a:t>
            </a:r>
            <a:r>
              <a:rPr lang="nl-NL" sz="1800" dirty="0" err="1"/>
              <a:t>Spatial</a:t>
            </a:r>
            <a:endParaRPr lang="nl-NL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800" dirty="0" err="1"/>
              <a:t>Social</a:t>
            </a:r>
            <a:endParaRPr lang="nl-NL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800" dirty="0"/>
              <a:t>Beurs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800" dirty="0"/>
              <a:t>Digitale </a:t>
            </a:r>
            <a:r>
              <a:rPr lang="nl-NL" sz="1800" dirty="0" err="1"/>
              <a:t>infographic</a:t>
            </a:r>
            <a:r>
              <a:rPr lang="nl-NL" sz="1800" dirty="0"/>
              <a:t>: </a:t>
            </a:r>
            <a:r>
              <a:rPr lang="nl-NL" sz="1800" dirty="0" err="1"/>
              <a:t>Infographic</a:t>
            </a:r>
            <a:r>
              <a:rPr lang="nl-NL" sz="1800" dirty="0"/>
              <a:t> SBA onderzoek (ontdek-</a:t>
            </a:r>
            <a:r>
              <a:rPr lang="nl-NL" sz="1800" dirty="0" err="1"/>
              <a:t>onze.info</a:t>
            </a:r>
            <a:r>
              <a:rPr lang="nl-NL" sz="1800" dirty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800" dirty="0" err="1"/>
              <a:t>Elearning</a:t>
            </a:r>
            <a:r>
              <a:rPr lang="nl-NL" sz="1800" dirty="0"/>
              <a:t>: SBA Academie (</a:t>
            </a:r>
            <a:r>
              <a:rPr lang="nl-NL" sz="1800" dirty="0" err="1"/>
              <a:t>pluvo.co</a:t>
            </a:r>
            <a:r>
              <a:rPr lang="nl-NL" sz="18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5372962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BA_Logo_Animatie.mp4">
            <a:hlinkClick r:id="" action="ppaction://media"/>
            <a:extLst>
              <a:ext uri="{FF2B5EF4-FFF2-40B4-BE49-F238E27FC236}">
                <a16:creationId xmlns:a16="http://schemas.microsoft.com/office/drawing/2014/main" id="{CA07CF46-217E-5EBC-F59D-2845D6C22BF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074858" y="2160698"/>
            <a:ext cx="6125626" cy="3445665"/>
          </a:xfrm>
          <a:prstGeom prst="rect">
            <a:avLst/>
          </a:prstGeom>
        </p:spPr>
      </p:pic>
      <p:pic>
        <p:nvPicPr>
          <p:cNvPr id="10" name="Afbeelding 9" descr="Afbeelding met zwart, schermopname, tekst, zwart-wit&#10;&#10;Automatisch gegenereerde beschrijving">
            <a:extLst>
              <a:ext uri="{FF2B5EF4-FFF2-40B4-BE49-F238E27FC236}">
                <a16:creationId xmlns:a16="http://schemas.microsoft.com/office/drawing/2014/main" id="{170C6C17-D786-BFE3-A49C-7D39DF4494E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18095" y="1925798"/>
            <a:ext cx="6883711" cy="4534269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682B58F8-F11B-413D-8205-8078F7D9E0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2021840"/>
          </a:xfrm>
        </p:spPr>
        <p:txBody>
          <a:bodyPr/>
          <a:lstStyle/>
          <a:p>
            <a:r>
              <a:rPr lang="nl-NL" sz="4800" dirty="0">
                <a:solidFill>
                  <a:schemeClr val="accent1"/>
                </a:solidFill>
              </a:rPr>
              <a:t>Logo en corporate </a:t>
            </a:r>
            <a:r>
              <a:rPr lang="nl-NL" sz="4800" dirty="0" err="1">
                <a:solidFill>
                  <a:schemeClr val="accent1"/>
                </a:solidFill>
              </a:rPr>
              <a:t>identity</a:t>
            </a:r>
            <a:br>
              <a:rPr lang="nl-NL" dirty="0"/>
            </a:br>
            <a:r>
              <a:rPr lang="nl-NL" dirty="0"/>
              <a:t>SBA</a:t>
            </a:r>
          </a:p>
        </p:txBody>
      </p:sp>
      <p:sp>
        <p:nvSpPr>
          <p:cNvPr id="12" name="Tijdelijke aanduiding voor tekst 2">
            <a:extLst>
              <a:ext uri="{FF2B5EF4-FFF2-40B4-BE49-F238E27FC236}">
                <a16:creationId xmlns:a16="http://schemas.microsoft.com/office/drawing/2014/main" id="{848DF700-64E5-2547-A03A-9544B95019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9449" y="2090103"/>
            <a:ext cx="2876551" cy="4280217"/>
          </a:xfrm>
        </p:spPr>
        <p:txBody>
          <a:bodyPr>
            <a:normAutofit/>
          </a:bodyPr>
          <a:lstStyle/>
          <a:p>
            <a:r>
              <a:rPr lang="nl-NL" b="1" dirty="0"/>
              <a:t>SBA is de Stichting Bedrijfsfonds Apotheken</a:t>
            </a:r>
            <a:r>
              <a:rPr lang="nl-NL" dirty="0"/>
              <a:t>. Zij ondersteunen personeel van apotheken in alle facetten van hun werk. </a:t>
            </a:r>
            <a:br>
              <a:rPr lang="nl-NL" dirty="0"/>
            </a:br>
            <a:r>
              <a:rPr lang="nl-NL" dirty="0"/>
              <a:t>Van opleiding tot en met CAO informatie.</a:t>
            </a:r>
          </a:p>
        </p:txBody>
      </p:sp>
    </p:spTree>
    <p:extLst>
      <p:ext uri="{BB962C8B-B14F-4D97-AF65-F5344CB8AC3E}">
        <p14:creationId xmlns:p14="http://schemas.microsoft.com/office/powerpoint/2010/main" val="4003001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0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82B58F8-F11B-413D-8205-8078F7D9E0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2021840"/>
          </a:xfrm>
        </p:spPr>
        <p:txBody>
          <a:bodyPr/>
          <a:lstStyle/>
          <a:p>
            <a:r>
              <a:rPr lang="nl-NL" sz="4800" dirty="0">
                <a:solidFill>
                  <a:schemeClr val="accent1"/>
                </a:solidFill>
              </a:rPr>
              <a:t>Logo en corporate </a:t>
            </a:r>
            <a:r>
              <a:rPr lang="nl-NL" sz="4800" dirty="0" err="1">
                <a:solidFill>
                  <a:schemeClr val="accent1"/>
                </a:solidFill>
              </a:rPr>
              <a:t>identity</a:t>
            </a:r>
            <a:br>
              <a:rPr lang="nl-NL" dirty="0"/>
            </a:br>
            <a:r>
              <a:rPr lang="nl-NL" dirty="0"/>
              <a:t>Spel kwaliteitsbewustzijn in de apotheek</a:t>
            </a: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C2118FC2-D249-C74F-B241-C2956F94485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769051" y="2021841"/>
            <a:ext cx="2967515" cy="4295831"/>
          </a:xfrm>
          <a:prstGeom prst="rect">
            <a:avLst/>
          </a:prstGeom>
        </p:spPr>
      </p:pic>
      <p:pic>
        <p:nvPicPr>
          <p:cNvPr id="13" name="Afbeelding 12" descr="Afbeelding met tekst, visitekaartje, Merk, logo&#10;&#10;Automatisch gegenereerde beschrijving">
            <a:extLst>
              <a:ext uri="{FF2B5EF4-FFF2-40B4-BE49-F238E27FC236}">
                <a16:creationId xmlns:a16="http://schemas.microsoft.com/office/drawing/2014/main" id="{49AEE44C-5D23-DA9F-2384-68446E0731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6289" y="2021841"/>
            <a:ext cx="5702927" cy="4734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9741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82B58F8-F11B-413D-8205-8078F7D9E0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2021840"/>
          </a:xfrm>
        </p:spPr>
        <p:txBody>
          <a:bodyPr/>
          <a:lstStyle/>
          <a:p>
            <a:r>
              <a:rPr lang="nl-NL" sz="4800" dirty="0">
                <a:solidFill>
                  <a:schemeClr val="accent1"/>
                </a:solidFill>
              </a:rPr>
              <a:t>Websites</a:t>
            </a:r>
            <a:endParaRPr lang="nl-NL" dirty="0"/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59201139-C78C-5B45-1D6E-D251EC4042C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6437" y="1910673"/>
            <a:ext cx="4374268" cy="3372528"/>
          </a:xfrm>
          <a:prstGeom prst="rect">
            <a:avLst/>
          </a:prstGeom>
        </p:spPr>
      </p:pic>
      <p:pic>
        <p:nvPicPr>
          <p:cNvPr id="19" name="Afbeelding 18">
            <a:extLst>
              <a:ext uri="{FF2B5EF4-FFF2-40B4-BE49-F238E27FC236}">
                <a16:creationId xmlns:a16="http://schemas.microsoft.com/office/drawing/2014/main" id="{11340B60-8ACF-5427-1F81-CE2EBF0D8C4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422845" y="1910673"/>
            <a:ext cx="4374268" cy="3372528"/>
          </a:xfrm>
          <a:prstGeom prst="rect">
            <a:avLst/>
          </a:prstGeom>
        </p:spPr>
      </p:pic>
      <p:pic>
        <p:nvPicPr>
          <p:cNvPr id="9" name="Afbeelding 8" descr="Afbeelding met tekst, multimedia, schermopname, software&#10;&#10;Automatisch gegenereerde beschrijving">
            <a:extLst>
              <a:ext uri="{FF2B5EF4-FFF2-40B4-BE49-F238E27FC236}">
                <a16:creationId xmlns:a16="http://schemas.microsoft.com/office/drawing/2014/main" id="{118CF260-553B-47A7-1B90-5F68EA0125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86097" y="1325272"/>
            <a:ext cx="6113073" cy="4713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700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ba-geneesmiddelenalarm">
            <a:hlinkClick r:id="" action="ppaction://media"/>
            <a:extLst>
              <a:ext uri="{FF2B5EF4-FFF2-40B4-BE49-F238E27FC236}">
                <a16:creationId xmlns:a16="http://schemas.microsoft.com/office/drawing/2014/main" id="{CDC775A3-B1DE-4176-6481-377143DA034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591521" y="1651000"/>
            <a:ext cx="4958606" cy="3132667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118CF260-553B-47A7-1B90-5F68EA012585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3086097" y="1325272"/>
            <a:ext cx="6113072" cy="4713132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682B58F8-F11B-413D-8205-8078F7D9E0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2021840"/>
          </a:xfrm>
        </p:spPr>
        <p:txBody>
          <a:bodyPr/>
          <a:lstStyle/>
          <a:p>
            <a:r>
              <a:rPr lang="nl-NL" sz="4800" dirty="0">
                <a:solidFill>
                  <a:schemeClr val="accent1"/>
                </a:solidFill>
              </a:rPr>
              <a:t>Websites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42825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2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remove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Afbeelding met schermopname, expositie, overdekt, plafond&#10;&#10;Automatisch gegenereerde beschrijving">
            <a:extLst>
              <a:ext uri="{FF2B5EF4-FFF2-40B4-BE49-F238E27FC236}">
                <a16:creationId xmlns:a16="http://schemas.microsoft.com/office/drawing/2014/main" id="{B8D6F2AB-164D-183A-D9C2-4464DC5D45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682B58F8-F11B-413D-8205-8078F7D9E0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2021840"/>
          </a:xfrm>
        </p:spPr>
        <p:txBody>
          <a:bodyPr/>
          <a:lstStyle/>
          <a:p>
            <a:r>
              <a:rPr lang="nl-NL" sz="4800" dirty="0">
                <a:solidFill>
                  <a:schemeClr val="bg1"/>
                </a:solidFill>
              </a:rPr>
              <a:t>Virtuele apotheek</a:t>
            </a:r>
            <a:br>
              <a:rPr lang="nl-NL" sz="4800" dirty="0">
                <a:solidFill>
                  <a:schemeClr val="bg1"/>
                </a:solidFill>
              </a:rPr>
            </a:br>
            <a:r>
              <a:rPr lang="nl-NL" dirty="0">
                <a:solidFill>
                  <a:schemeClr val="bg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Start tour…</a:t>
            </a:r>
            <a:endParaRPr lang="nl-NL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0691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 descr="Afbeelding met expositie, tekst, overdekt, Merk&#10;&#10;Automatisch gegenereerde beschrijving">
            <a:extLst>
              <a:ext uri="{FF2B5EF4-FFF2-40B4-BE49-F238E27FC236}">
                <a16:creationId xmlns:a16="http://schemas.microsoft.com/office/drawing/2014/main" id="{5D547D29-1EE2-92C4-30AB-31A7243468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2788" y="2145959"/>
            <a:ext cx="7006850" cy="4001815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682B58F8-F11B-413D-8205-8078F7D9E0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2021840"/>
          </a:xfrm>
        </p:spPr>
        <p:txBody>
          <a:bodyPr/>
          <a:lstStyle/>
          <a:p>
            <a:r>
              <a:rPr lang="nl-NL" sz="4800" dirty="0">
                <a:solidFill>
                  <a:schemeClr val="accent1"/>
                </a:solidFill>
              </a:rPr>
              <a:t>Ontwerp beursstand</a:t>
            </a:r>
            <a:br>
              <a:rPr lang="nl-NL" sz="4800" dirty="0"/>
            </a:br>
            <a:r>
              <a:rPr lang="nl-NL" dirty="0"/>
              <a:t>KNMP Najaarscongres 2023</a:t>
            </a:r>
            <a:endParaRPr lang="nl-NL" dirty="0">
              <a:solidFill>
                <a:schemeClr val="bg1"/>
              </a:solidFill>
            </a:endParaRPr>
          </a:p>
        </p:txBody>
      </p:sp>
      <p:pic>
        <p:nvPicPr>
          <p:cNvPr id="15" name="Afbeelding 14" descr="Afbeelding met tekst, ontwerp, schermopname, meubels&#10;&#10;Automatisch gegenereerde beschrijving">
            <a:extLst>
              <a:ext uri="{FF2B5EF4-FFF2-40B4-BE49-F238E27FC236}">
                <a16:creationId xmlns:a16="http://schemas.microsoft.com/office/drawing/2014/main" id="{DEA5321A-41AC-14BF-BF1E-10DA7AF1FC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863" y="2145959"/>
            <a:ext cx="3486938" cy="1960374"/>
          </a:xfrm>
          <a:prstGeom prst="rect">
            <a:avLst/>
          </a:prstGeom>
        </p:spPr>
      </p:pic>
      <p:pic>
        <p:nvPicPr>
          <p:cNvPr id="17" name="Afbeelding 16" descr="Afbeelding met ontwerp, meubels, expositie&#10;&#10;Automatisch gegenereerde beschrijving">
            <a:extLst>
              <a:ext uri="{FF2B5EF4-FFF2-40B4-BE49-F238E27FC236}">
                <a16:creationId xmlns:a16="http://schemas.microsoft.com/office/drawing/2014/main" id="{7774860B-64E8-1F6D-CAE9-F558A4AECA0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5650" y="4230451"/>
            <a:ext cx="3486151" cy="1917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5779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ep 8">
            <a:extLst>
              <a:ext uri="{FF2B5EF4-FFF2-40B4-BE49-F238E27FC236}">
                <a16:creationId xmlns:a16="http://schemas.microsoft.com/office/drawing/2014/main" id="{E8A46B54-C7E8-FFF5-F53C-2AD53E49402D}"/>
              </a:ext>
            </a:extLst>
          </p:cNvPr>
          <p:cNvGrpSpPr/>
          <p:nvPr/>
        </p:nvGrpSpPr>
        <p:grpSpPr>
          <a:xfrm>
            <a:off x="3618095" y="1925798"/>
            <a:ext cx="6883711" cy="4534269"/>
            <a:chOff x="5350115" y="1903566"/>
            <a:chExt cx="5320299" cy="3504457"/>
          </a:xfrm>
        </p:grpSpPr>
        <p:pic>
          <p:nvPicPr>
            <p:cNvPr id="7" name="Afbeelding 6" descr="Afbeelding met tekst, schermopname, Website, Onlineadvertenties&#10;&#10;Automatisch gegenereerde beschrijving">
              <a:extLst>
                <a:ext uri="{FF2B5EF4-FFF2-40B4-BE49-F238E27FC236}">
                  <a16:creationId xmlns:a16="http://schemas.microsoft.com/office/drawing/2014/main" id="{E0A1EB5E-3C42-D135-51D2-A43E1F2C45D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629893" y="2145959"/>
              <a:ext cx="4738113" cy="2661898"/>
            </a:xfrm>
            <a:prstGeom prst="rect">
              <a:avLst/>
            </a:prstGeom>
            <a:ln>
              <a:noFill/>
            </a:ln>
          </p:spPr>
        </p:pic>
        <p:pic>
          <p:nvPicPr>
            <p:cNvPr id="8" name="Afbeelding 7" descr="Afbeelding met zwart, schermopname, tekst, zwart-wit&#10;&#10;Automatisch gegenereerde beschrijving">
              <a:extLst>
                <a:ext uri="{FF2B5EF4-FFF2-40B4-BE49-F238E27FC236}">
                  <a16:creationId xmlns:a16="http://schemas.microsoft.com/office/drawing/2014/main" id="{47112A8D-A213-A5FA-4ECA-8CC1277CBD4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350115" y="1903566"/>
              <a:ext cx="5320299" cy="3504457"/>
            </a:xfrm>
            <a:prstGeom prst="rect">
              <a:avLst/>
            </a:prstGeom>
          </p:spPr>
        </p:pic>
      </p:grpSp>
      <p:sp>
        <p:nvSpPr>
          <p:cNvPr id="2" name="Titel 1">
            <a:extLst>
              <a:ext uri="{FF2B5EF4-FFF2-40B4-BE49-F238E27FC236}">
                <a16:creationId xmlns:a16="http://schemas.microsoft.com/office/drawing/2014/main" id="{682B58F8-F11B-413D-8205-8078F7D9E0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2021840"/>
          </a:xfrm>
        </p:spPr>
        <p:txBody>
          <a:bodyPr/>
          <a:lstStyle/>
          <a:p>
            <a:r>
              <a:rPr lang="nl-NL" sz="4800" dirty="0">
                <a:solidFill>
                  <a:schemeClr val="accent1"/>
                </a:solidFill>
              </a:rPr>
              <a:t>Digitale </a:t>
            </a:r>
            <a:r>
              <a:rPr lang="nl-NL" sz="4800" dirty="0" err="1">
                <a:solidFill>
                  <a:schemeClr val="accent1"/>
                </a:solidFill>
              </a:rPr>
              <a:t>infographic</a:t>
            </a:r>
            <a:br>
              <a:rPr lang="nl-NL" dirty="0"/>
            </a:br>
            <a:r>
              <a:rPr lang="nl-NL" dirty="0"/>
              <a:t>Duurzame inzetbaarheid in de apotheek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3D2F6F54-4C03-11CF-631F-6CB5954F8997}"/>
              </a:ext>
            </a:extLst>
          </p:cNvPr>
          <p:cNvSpPr txBox="1">
            <a:spLocks/>
          </p:cNvSpPr>
          <p:nvPr/>
        </p:nvSpPr>
        <p:spPr>
          <a:xfrm>
            <a:off x="679449" y="2090103"/>
            <a:ext cx="4670666" cy="42802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ts val="24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latin typeface="Inter" panose="02000503000000020004" pitchFamily="2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ts val="28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 baseline="0">
                <a:solidFill>
                  <a:schemeClr val="tx1">
                    <a:tint val="75000"/>
                  </a:schemeClr>
                </a:solidFill>
                <a:latin typeface="Inter" panose="02000503000000020004" pitchFamily="2" charset="0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ts val="24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 baseline="0">
                <a:solidFill>
                  <a:schemeClr val="tx1">
                    <a:tint val="75000"/>
                  </a:schemeClr>
                </a:solidFill>
                <a:latin typeface="Inter" panose="02000503000000020004" pitchFamily="2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ts val="22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>
                    <a:tint val="75000"/>
                  </a:schemeClr>
                </a:solidFill>
                <a:latin typeface="Inter" panose="02000503000000020004" pitchFamily="2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ts val="2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>
                    <a:tint val="75000"/>
                  </a:schemeClr>
                </a:solidFill>
                <a:latin typeface="Inter" panose="02000503000000020004" pitchFamily="2" charset="0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b="1" dirty="0"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Bekijk hier de online versie…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7434953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B8D6F2AB-164D-183A-D9C2-4464DC5D458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682B58F8-F11B-413D-8205-8078F7D9E0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2021840"/>
          </a:xfrm>
        </p:spPr>
        <p:txBody>
          <a:bodyPr/>
          <a:lstStyle/>
          <a:p>
            <a:r>
              <a:rPr lang="nl-NL" sz="4800" dirty="0">
                <a:solidFill>
                  <a:schemeClr val="accent1"/>
                </a:solidFill>
              </a:rPr>
              <a:t>E-</a:t>
            </a:r>
            <a:r>
              <a:rPr lang="nl-NL" sz="4800" dirty="0" err="1">
                <a:solidFill>
                  <a:schemeClr val="accent1"/>
                </a:solidFill>
              </a:rPr>
              <a:t>learning</a:t>
            </a:r>
            <a:br>
              <a:rPr lang="nl-NL" sz="4800" dirty="0">
                <a:solidFill>
                  <a:schemeClr val="accent1"/>
                </a:solidFill>
              </a:rPr>
            </a:br>
            <a:r>
              <a:rPr lang="nl-NL" dirty="0"/>
              <a:t>SBA Academie</a:t>
            </a:r>
            <a:endParaRPr lang="nl-NL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049391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5B86589-D0DE-1D3A-B4E0-D41FA06171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Kennis borgen</a:t>
            </a:r>
            <a:br>
              <a:rPr lang="nl-NL" dirty="0"/>
            </a:br>
            <a:r>
              <a:rPr lang="nl-NL" dirty="0"/>
              <a:t>&amp; kennis delen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009A8492-C2F2-E905-FB1E-6304451C45B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-182958" y="1352062"/>
            <a:ext cx="5505938" cy="5505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703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82B58F8-F11B-413D-8205-8078F7D9E0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z="4800" dirty="0">
                <a:solidFill>
                  <a:schemeClr val="accent1"/>
                </a:solidFill>
              </a:rPr>
              <a:t>Het team</a:t>
            </a:r>
            <a:br>
              <a:rPr lang="nl-NL" dirty="0"/>
            </a:br>
            <a:r>
              <a:rPr lang="nl-NL" dirty="0"/>
              <a:t>100% focus op service en resultaat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AE9B7A0D-DD09-18EA-4D3E-486984E57B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9450" y="2090103"/>
            <a:ext cx="8881110" cy="4280217"/>
          </a:xfrm>
        </p:spPr>
        <p:txBody>
          <a:bodyPr/>
          <a:lstStyle/>
          <a:p>
            <a:r>
              <a:rPr lang="nl-NL" dirty="0"/>
              <a:t>Het basisteam bestaat uit </a:t>
            </a:r>
            <a:r>
              <a:rPr lang="nl-NL" b="1" dirty="0"/>
              <a:t>8 specialisten </a:t>
            </a:r>
            <a:r>
              <a:rPr lang="nl-NL" dirty="0"/>
              <a:t>die al jaren actief zijn en ervaring op hebben gedaan bij grote reclamebureaus, marketingbureaus, uitgeverijen, sportwereld en bij </a:t>
            </a:r>
            <a:r>
              <a:rPr lang="nl-NL" dirty="0" err="1"/>
              <a:t>loyalty</a:t>
            </a:r>
            <a:r>
              <a:rPr lang="nl-NL" dirty="0"/>
              <a:t> marketing en klantensoftwarebedrijven. Door de diverse kennisvelden te combineren en het uitgebreide netwerk van </a:t>
            </a:r>
            <a:r>
              <a:rPr lang="nl-NL" dirty="0" err="1"/>
              <a:t>Ambasco</a:t>
            </a:r>
            <a:r>
              <a:rPr lang="nl-NL" dirty="0"/>
              <a:t> in te zetten is </a:t>
            </a:r>
            <a:r>
              <a:rPr lang="nl-NL" dirty="0" err="1"/>
              <a:t>Ambasco</a:t>
            </a:r>
            <a:r>
              <a:rPr lang="nl-NL" dirty="0"/>
              <a:t> in staat om elk vraagstuk op te lossen. Kunnen we het niet zelf, dan hebben we een partner. </a:t>
            </a:r>
            <a:r>
              <a:rPr lang="nl-NL" b="1" dirty="0" err="1"/>
              <a:t>Ambasco</a:t>
            </a:r>
            <a:r>
              <a:rPr lang="nl-NL" b="1" dirty="0"/>
              <a:t> is afgeleid van Ambassadeur</a:t>
            </a:r>
            <a:r>
              <a:rPr lang="nl-NL" dirty="0"/>
              <a:t>. Ons doel: interne en externe klanten worden ambassadeurs en helpen het merk verder uit te bouwen. </a:t>
            </a:r>
            <a:r>
              <a:rPr lang="nl-NL" b="1" dirty="0"/>
              <a:t>Onze kernwaarden: openheid, humor, transparantie, een beetje eigenwijs, duidelijkheid, creatief, service</a:t>
            </a: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75317BB0-F6A0-7760-9676-765AB0C7A27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7042279" y="4312920"/>
            <a:ext cx="2545080" cy="2545080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4E7A4C3E-E83D-9FE0-D97F-D909D65FB96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199886" y="4312919"/>
            <a:ext cx="2545080" cy="2545080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87771C50-B51E-9762-081D-8DD67B360B3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646875" y="4312920"/>
            <a:ext cx="2545080" cy="2545080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CD5D4772-FDCD-86CF-CCB3-C94C00D2DBA1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-76517" y="4312919"/>
            <a:ext cx="2545080" cy="2545080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0ED5CC0E-E1BB-858C-12C7-B58766A82E1F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1776324" y="4312920"/>
            <a:ext cx="2545080" cy="2545080"/>
          </a:xfrm>
          <a:prstGeom prst="rect">
            <a:avLst/>
          </a:prstGeom>
        </p:spPr>
      </p:pic>
      <p:pic>
        <p:nvPicPr>
          <p:cNvPr id="4" name="Picture 7" descr="A person with glasses and beard wearing a white shirt&#10;&#10;Description automatically generated">
            <a:extLst>
              <a:ext uri="{FF2B5EF4-FFF2-40B4-BE49-F238E27FC236}">
                <a16:creationId xmlns:a16="http://schemas.microsoft.com/office/drawing/2014/main" id="{1BF2C880-C03F-C99E-722A-0344579F204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3107" y="4235937"/>
            <a:ext cx="2622063" cy="2622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545941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Vrije vorm 8">
            <a:extLst>
              <a:ext uri="{FF2B5EF4-FFF2-40B4-BE49-F238E27FC236}">
                <a16:creationId xmlns:a16="http://schemas.microsoft.com/office/drawing/2014/main" id="{F65B5FCE-CBA9-DDBE-AC48-3DA5D33154A7}"/>
              </a:ext>
            </a:extLst>
          </p:cNvPr>
          <p:cNvSpPr/>
          <p:nvPr/>
        </p:nvSpPr>
        <p:spPr>
          <a:xfrm>
            <a:off x="755828" y="2400958"/>
            <a:ext cx="9024013" cy="3794400"/>
          </a:xfrm>
          <a:custGeom>
            <a:avLst/>
            <a:gdLst>
              <a:gd name="connsiteX0" fmla="*/ 164702 w 9024013"/>
              <a:gd name="connsiteY0" fmla="*/ 0 h 3792452"/>
              <a:gd name="connsiteX1" fmla="*/ 632089 w 9024013"/>
              <a:gd name="connsiteY1" fmla="*/ 0 h 3792452"/>
              <a:gd name="connsiteX2" fmla="*/ 823491 w 9024013"/>
              <a:gd name="connsiteY2" fmla="*/ 0 h 3792452"/>
              <a:gd name="connsiteX3" fmla="*/ 8200522 w 9024013"/>
              <a:gd name="connsiteY3" fmla="*/ 0 h 3792452"/>
              <a:gd name="connsiteX4" fmla="*/ 8391925 w 9024013"/>
              <a:gd name="connsiteY4" fmla="*/ 0 h 3792452"/>
              <a:gd name="connsiteX5" fmla="*/ 8859311 w 9024013"/>
              <a:gd name="connsiteY5" fmla="*/ 0 h 3792452"/>
              <a:gd name="connsiteX6" fmla="*/ 9024013 w 9024013"/>
              <a:gd name="connsiteY6" fmla="*/ 164702 h 3792452"/>
              <a:gd name="connsiteX7" fmla="*/ 9024013 w 9024013"/>
              <a:gd name="connsiteY7" fmla="*/ 632088 h 3792452"/>
              <a:gd name="connsiteX8" fmla="*/ 9024013 w 9024013"/>
              <a:gd name="connsiteY8" fmla="*/ 3160364 h 3792452"/>
              <a:gd name="connsiteX9" fmla="*/ 9024013 w 9024013"/>
              <a:gd name="connsiteY9" fmla="*/ 3627750 h 3792452"/>
              <a:gd name="connsiteX10" fmla="*/ 8859311 w 9024013"/>
              <a:gd name="connsiteY10" fmla="*/ 3792452 h 3792452"/>
              <a:gd name="connsiteX11" fmla="*/ 8391925 w 9024013"/>
              <a:gd name="connsiteY11" fmla="*/ 3792452 h 3792452"/>
              <a:gd name="connsiteX12" fmla="*/ 8200522 w 9024013"/>
              <a:gd name="connsiteY12" fmla="*/ 3792452 h 3792452"/>
              <a:gd name="connsiteX13" fmla="*/ 823491 w 9024013"/>
              <a:gd name="connsiteY13" fmla="*/ 3792452 h 3792452"/>
              <a:gd name="connsiteX14" fmla="*/ 632089 w 9024013"/>
              <a:gd name="connsiteY14" fmla="*/ 3792452 h 3792452"/>
              <a:gd name="connsiteX15" fmla="*/ 164702 w 9024013"/>
              <a:gd name="connsiteY15" fmla="*/ 3792452 h 3792452"/>
              <a:gd name="connsiteX16" fmla="*/ 0 w 9024013"/>
              <a:gd name="connsiteY16" fmla="*/ 3627750 h 3792452"/>
              <a:gd name="connsiteX17" fmla="*/ 0 w 9024013"/>
              <a:gd name="connsiteY17" fmla="*/ 164702 h 3792452"/>
              <a:gd name="connsiteX18" fmla="*/ 164702 w 9024013"/>
              <a:gd name="connsiteY18" fmla="*/ 0 h 3792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9024013" h="3792452">
                <a:moveTo>
                  <a:pt x="164702" y="0"/>
                </a:moveTo>
                <a:lnTo>
                  <a:pt x="632089" y="0"/>
                </a:lnTo>
                <a:lnTo>
                  <a:pt x="823491" y="0"/>
                </a:lnTo>
                <a:lnTo>
                  <a:pt x="8200522" y="0"/>
                </a:lnTo>
                <a:lnTo>
                  <a:pt x="8391925" y="0"/>
                </a:lnTo>
                <a:lnTo>
                  <a:pt x="8859311" y="0"/>
                </a:lnTo>
                <a:cubicBezTo>
                  <a:pt x="8950273" y="0"/>
                  <a:pt x="9024013" y="73740"/>
                  <a:pt x="9024013" y="164702"/>
                </a:cubicBezTo>
                <a:lnTo>
                  <a:pt x="9024013" y="632088"/>
                </a:lnTo>
                <a:lnTo>
                  <a:pt x="9024013" y="3160364"/>
                </a:lnTo>
                <a:lnTo>
                  <a:pt x="9024013" y="3627750"/>
                </a:lnTo>
                <a:cubicBezTo>
                  <a:pt x="9024013" y="3718712"/>
                  <a:pt x="8950273" y="3792452"/>
                  <a:pt x="8859311" y="3792452"/>
                </a:cubicBezTo>
                <a:lnTo>
                  <a:pt x="8391925" y="3792452"/>
                </a:lnTo>
                <a:lnTo>
                  <a:pt x="8200522" y="3792452"/>
                </a:lnTo>
                <a:lnTo>
                  <a:pt x="823491" y="3792452"/>
                </a:lnTo>
                <a:lnTo>
                  <a:pt x="632089" y="3792452"/>
                </a:lnTo>
                <a:lnTo>
                  <a:pt x="164702" y="3792452"/>
                </a:lnTo>
                <a:cubicBezTo>
                  <a:pt x="73740" y="3792452"/>
                  <a:pt x="0" y="3718712"/>
                  <a:pt x="0" y="3627750"/>
                </a:cubicBezTo>
                <a:lnTo>
                  <a:pt x="0" y="164702"/>
                </a:lnTo>
                <a:cubicBezTo>
                  <a:pt x="0" y="73740"/>
                  <a:pt x="73740" y="0"/>
                  <a:pt x="164702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nl-NL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82B58F8-F11B-413D-8205-8078F7D9E0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2021840"/>
          </a:xfrm>
        </p:spPr>
        <p:txBody>
          <a:bodyPr>
            <a:normAutofit/>
          </a:bodyPr>
          <a:lstStyle/>
          <a:p>
            <a:r>
              <a:rPr lang="nl-NL" sz="4800" dirty="0">
                <a:solidFill>
                  <a:schemeClr val="accent1"/>
                </a:solidFill>
              </a:rPr>
              <a:t>Kennis borgen en delen</a:t>
            </a:r>
            <a:br>
              <a:rPr lang="nl-NL" dirty="0"/>
            </a:br>
            <a:r>
              <a:rPr lang="nl-NL" dirty="0"/>
              <a:t>e-</a:t>
            </a:r>
            <a:r>
              <a:rPr lang="nl-NL" dirty="0" err="1"/>
              <a:t>learning</a:t>
            </a:r>
            <a:r>
              <a:rPr lang="nl-NL" dirty="0"/>
              <a:t>, kennisbank, AR en VR</a:t>
            </a:r>
          </a:p>
        </p:txBody>
      </p:sp>
      <p:sp>
        <p:nvSpPr>
          <p:cNvPr id="113" name="Tekstvak 112">
            <a:extLst>
              <a:ext uri="{FF2B5EF4-FFF2-40B4-BE49-F238E27FC236}">
                <a16:creationId xmlns:a16="http://schemas.microsoft.com/office/drawing/2014/main" id="{CBED9BAD-4D6B-0373-2903-221D05F0906C}"/>
              </a:ext>
            </a:extLst>
          </p:cNvPr>
          <p:cNvSpPr txBox="1">
            <a:spLocks noChangeAspect="1"/>
          </p:cNvSpPr>
          <p:nvPr/>
        </p:nvSpPr>
        <p:spPr>
          <a:xfrm>
            <a:off x="755828" y="2400958"/>
            <a:ext cx="4719465" cy="3792452"/>
          </a:xfrm>
          <a:prstGeom prst="rect">
            <a:avLst/>
          </a:prstGeom>
          <a:noFill/>
        </p:spPr>
        <p:txBody>
          <a:bodyPr vert="horz" wrap="square" lIns="360000" tIns="360000" rIns="360000" bIns="360000" rtlCol="0">
            <a:noAutofit/>
          </a:bodyPr>
          <a:lstStyle>
            <a:lvl1pPr marL="0" indent="0" algn="l" defTabSz="914400" rtl="0" eaLnBrk="1" latinLnBrk="0" hangingPunct="1">
              <a:lnSpc>
                <a:spcPts val="24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latin typeface="Inter" panose="02000503000000020004" pitchFamily="2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ts val="28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 baseline="0">
                <a:solidFill>
                  <a:schemeClr val="tx1">
                    <a:tint val="75000"/>
                  </a:schemeClr>
                </a:solidFill>
                <a:latin typeface="Inter" panose="02000503000000020004" pitchFamily="2" charset="0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ts val="24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 baseline="0">
                <a:solidFill>
                  <a:schemeClr val="tx1">
                    <a:tint val="75000"/>
                  </a:schemeClr>
                </a:solidFill>
                <a:latin typeface="Inter" panose="02000503000000020004" pitchFamily="2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ts val="22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>
                    <a:tint val="75000"/>
                  </a:schemeClr>
                </a:solidFill>
                <a:latin typeface="Inter" panose="02000503000000020004" pitchFamily="2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ts val="2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>
                    <a:tint val="75000"/>
                  </a:schemeClr>
                </a:solidFill>
                <a:latin typeface="Inter" panose="02000503000000020004" pitchFamily="2" charset="0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800" dirty="0"/>
              <a:t>Tekort en verloop personeel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800" dirty="0"/>
              <a:t>Scenario gebaseerd leren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800" dirty="0"/>
              <a:t>Spelend leren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800" dirty="0" err="1"/>
              <a:t>Elearning</a:t>
            </a:r>
            <a:endParaRPr lang="nl-NL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800" dirty="0"/>
              <a:t>Kennis / instructies delen </a:t>
            </a:r>
            <a:br>
              <a:rPr lang="nl-NL" sz="1800" dirty="0"/>
            </a:br>
            <a:r>
              <a:rPr lang="nl-NL" sz="1800" dirty="0"/>
              <a:t>via AR en VR 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800" dirty="0"/>
              <a:t>Toekomst Idee&gt; kennis </a:t>
            </a:r>
            <a:br>
              <a:rPr lang="nl-NL" sz="1800" dirty="0"/>
            </a:br>
            <a:r>
              <a:rPr lang="nl-NL" sz="1800" dirty="0"/>
              <a:t>borg app </a:t>
            </a:r>
          </a:p>
          <a:p>
            <a:endParaRPr lang="nl-NL" sz="1800" dirty="0"/>
          </a:p>
        </p:txBody>
      </p:sp>
      <p:pic>
        <p:nvPicPr>
          <p:cNvPr id="114" name="Afbeelding 113">
            <a:extLst>
              <a:ext uri="{FF2B5EF4-FFF2-40B4-BE49-F238E27FC236}">
                <a16:creationId xmlns:a16="http://schemas.microsoft.com/office/drawing/2014/main" id="{DC8402DA-B085-6D36-B0A5-3F39C1828A7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963740" y="1352062"/>
            <a:ext cx="5505938" cy="5505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0913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fbeelding 6">
            <a:extLst>
              <a:ext uri="{FF2B5EF4-FFF2-40B4-BE49-F238E27FC236}">
                <a16:creationId xmlns:a16="http://schemas.microsoft.com/office/drawing/2014/main" id="{D32DD8D1-687C-103C-EDC5-49863EFAADD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414180" y="411125"/>
            <a:ext cx="7998631" cy="6166883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682B58F8-F11B-413D-8205-8078F7D9E0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2021840"/>
          </a:xfrm>
        </p:spPr>
        <p:txBody>
          <a:bodyPr>
            <a:normAutofit/>
          </a:bodyPr>
          <a:lstStyle/>
          <a:p>
            <a:r>
              <a:rPr lang="nl-NL" sz="4800" dirty="0">
                <a:solidFill>
                  <a:schemeClr val="accent1"/>
                </a:solidFill>
              </a:rPr>
              <a:t>Kennisbank</a:t>
            </a:r>
            <a:endParaRPr lang="nl-NL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AE9B7A0D-DD09-18EA-4D3E-486984E57B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9450" y="1648344"/>
            <a:ext cx="5416550" cy="3638574"/>
          </a:xfrm>
        </p:spPr>
        <p:txBody>
          <a:bodyPr>
            <a:no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800" dirty="0"/>
              <a:t>Vastleggen van </a:t>
            </a:r>
            <a:r>
              <a:rPr lang="nl-NL" sz="1800" b="1" dirty="0"/>
              <a:t>kennis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800" b="1" dirty="0"/>
              <a:t>Delen van kennis </a:t>
            </a:r>
            <a:r>
              <a:rPr lang="nl-NL" sz="1800" dirty="0"/>
              <a:t>eventueel </a:t>
            </a:r>
            <a:br>
              <a:rPr lang="nl-NL" sz="1800" dirty="0"/>
            </a:br>
            <a:r>
              <a:rPr lang="nl-NL" sz="1800" dirty="0"/>
              <a:t>op basis van rol (starter, expert)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800" b="1" dirty="0"/>
              <a:t>Content toegankelijk maken </a:t>
            </a:r>
            <a:br>
              <a:rPr lang="nl-NL" sz="1800" dirty="0"/>
            </a:br>
            <a:r>
              <a:rPr lang="nl-NL" sz="1800" dirty="0"/>
              <a:t>via verschillende </a:t>
            </a:r>
            <a:r>
              <a:rPr lang="nl-NL" sz="1800" dirty="0" err="1"/>
              <a:t>devices</a:t>
            </a:r>
            <a:r>
              <a:rPr lang="nl-NL" sz="1800" dirty="0"/>
              <a:t>, </a:t>
            </a:r>
            <a:br>
              <a:rPr lang="nl-NL" sz="1800" dirty="0"/>
            </a:br>
            <a:r>
              <a:rPr lang="nl-NL" sz="1800" dirty="0"/>
              <a:t>bv browser, </a:t>
            </a:r>
            <a:r>
              <a:rPr lang="nl-NL" sz="1800" dirty="0" err="1"/>
              <a:t>spatial</a:t>
            </a:r>
            <a:r>
              <a:rPr lang="nl-NL" sz="1800" dirty="0"/>
              <a:t>, AR</a:t>
            </a:r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CC21A464-E067-F47D-8A79-E476EA1CF61A}"/>
              </a:ext>
            </a:extLst>
          </p:cNvPr>
          <p:cNvSpPr/>
          <p:nvPr/>
        </p:nvSpPr>
        <p:spPr>
          <a:xfrm>
            <a:off x="5135908" y="884557"/>
            <a:ext cx="6407888" cy="4028864"/>
          </a:xfrm>
          <a:prstGeom prst="rect">
            <a:avLst/>
          </a:prstGeom>
          <a:blipFill dpi="0" rotWithShape="1">
            <a:blip r:embed="rId3"/>
            <a:srcRect/>
            <a:tile tx="0" ty="0" sx="40000" sy="4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75317BB0-F6A0-7760-9676-765AB0C7A27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2833914" y="1352062"/>
            <a:ext cx="5505938" cy="5505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87006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Vrije vorm 11">
            <a:extLst>
              <a:ext uri="{FF2B5EF4-FFF2-40B4-BE49-F238E27FC236}">
                <a16:creationId xmlns:a16="http://schemas.microsoft.com/office/drawing/2014/main" id="{2D844D32-8640-0330-246D-B46631245553}"/>
              </a:ext>
            </a:extLst>
          </p:cNvPr>
          <p:cNvSpPr/>
          <p:nvPr/>
        </p:nvSpPr>
        <p:spPr>
          <a:xfrm>
            <a:off x="742197" y="1644462"/>
            <a:ext cx="4167043" cy="2509053"/>
          </a:xfrm>
          <a:custGeom>
            <a:avLst/>
            <a:gdLst>
              <a:gd name="connsiteX0" fmla="*/ 138073 w 4167043"/>
              <a:gd name="connsiteY0" fmla="*/ 0 h 2346273"/>
              <a:gd name="connsiteX1" fmla="*/ 398201 w 4167043"/>
              <a:gd name="connsiteY1" fmla="*/ 0 h 2346273"/>
              <a:gd name="connsiteX2" fmla="*/ 690347 w 4167043"/>
              <a:gd name="connsiteY2" fmla="*/ 0 h 2346273"/>
              <a:gd name="connsiteX3" fmla="*/ 3476696 w 4167043"/>
              <a:gd name="connsiteY3" fmla="*/ 0 h 2346273"/>
              <a:gd name="connsiteX4" fmla="*/ 3762578 w 4167043"/>
              <a:gd name="connsiteY4" fmla="*/ 0 h 2346273"/>
              <a:gd name="connsiteX5" fmla="*/ 4028970 w 4167043"/>
              <a:gd name="connsiteY5" fmla="*/ 0 h 2346273"/>
              <a:gd name="connsiteX6" fmla="*/ 4167043 w 4167043"/>
              <a:gd name="connsiteY6" fmla="*/ 138073 h 2346273"/>
              <a:gd name="connsiteX7" fmla="*/ 4167043 w 4167043"/>
              <a:gd name="connsiteY7" fmla="*/ 2208200 h 2346273"/>
              <a:gd name="connsiteX8" fmla="*/ 4028970 w 4167043"/>
              <a:gd name="connsiteY8" fmla="*/ 2346273 h 2346273"/>
              <a:gd name="connsiteX9" fmla="*/ 3762578 w 4167043"/>
              <a:gd name="connsiteY9" fmla="*/ 2346273 h 2346273"/>
              <a:gd name="connsiteX10" fmla="*/ 3476696 w 4167043"/>
              <a:gd name="connsiteY10" fmla="*/ 2346273 h 2346273"/>
              <a:gd name="connsiteX11" fmla="*/ 690347 w 4167043"/>
              <a:gd name="connsiteY11" fmla="*/ 2346273 h 2346273"/>
              <a:gd name="connsiteX12" fmla="*/ 398201 w 4167043"/>
              <a:gd name="connsiteY12" fmla="*/ 2346273 h 2346273"/>
              <a:gd name="connsiteX13" fmla="*/ 138073 w 4167043"/>
              <a:gd name="connsiteY13" fmla="*/ 2346273 h 2346273"/>
              <a:gd name="connsiteX14" fmla="*/ 0 w 4167043"/>
              <a:gd name="connsiteY14" fmla="*/ 2208200 h 2346273"/>
              <a:gd name="connsiteX15" fmla="*/ 0 w 4167043"/>
              <a:gd name="connsiteY15" fmla="*/ 138073 h 2346273"/>
              <a:gd name="connsiteX16" fmla="*/ 138073 w 4167043"/>
              <a:gd name="connsiteY16" fmla="*/ 0 h 2346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167043" h="2346273">
                <a:moveTo>
                  <a:pt x="138073" y="0"/>
                </a:moveTo>
                <a:lnTo>
                  <a:pt x="398201" y="0"/>
                </a:lnTo>
                <a:lnTo>
                  <a:pt x="690347" y="0"/>
                </a:lnTo>
                <a:lnTo>
                  <a:pt x="3476696" y="0"/>
                </a:lnTo>
                <a:lnTo>
                  <a:pt x="3762578" y="0"/>
                </a:lnTo>
                <a:lnTo>
                  <a:pt x="4028970" y="0"/>
                </a:lnTo>
                <a:cubicBezTo>
                  <a:pt x="4105226" y="0"/>
                  <a:pt x="4167043" y="61817"/>
                  <a:pt x="4167043" y="138073"/>
                </a:cubicBezTo>
                <a:lnTo>
                  <a:pt x="4167043" y="2208200"/>
                </a:lnTo>
                <a:cubicBezTo>
                  <a:pt x="4167043" y="2284456"/>
                  <a:pt x="4105226" y="2346273"/>
                  <a:pt x="4028970" y="2346273"/>
                </a:cubicBezTo>
                <a:lnTo>
                  <a:pt x="3762578" y="2346273"/>
                </a:lnTo>
                <a:lnTo>
                  <a:pt x="3476696" y="2346273"/>
                </a:lnTo>
                <a:lnTo>
                  <a:pt x="690347" y="2346273"/>
                </a:lnTo>
                <a:lnTo>
                  <a:pt x="398201" y="2346273"/>
                </a:lnTo>
                <a:lnTo>
                  <a:pt x="138073" y="2346273"/>
                </a:lnTo>
                <a:cubicBezTo>
                  <a:pt x="61817" y="2346273"/>
                  <a:pt x="0" y="2284456"/>
                  <a:pt x="0" y="2208200"/>
                </a:cubicBezTo>
                <a:lnTo>
                  <a:pt x="0" y="138073"/>
                </a:lnTo>
                <a:cubicBezTo>
                  <a:pt x="0" y="61817"/>
                  <a:pt x="61817" y="0"/>
                  <a:pt x="138073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nl-NL"/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D32DD8D1-687C-103C-EDC5-49863EFAADD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193369" y="411125"/>
            <a:ext cx="7998631" cy="6166883"/>
          </a:xfrm>
          <a:prstGeom prst="rect">
            <a:avLst/>
          </a:prstGeom>
        </p:spPr>
      </p:pic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AE9B7A0D-DD09-18EA-4D3E-486984E57B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21592" y="1851965"/>
            <a:ext cx="3808254" cy="2329279"/>
          </a:xfrm>
        </p:spPr>
        <p:txBody>
          <a:bodyPr>
            <a:noAutofit/>
          </a:bodyPr>
          <a:lstStyle/>
          <a:p>
            <a:r>
              <a:rPr lang="nl-NL" sz="1800" b="1" dirty="0"/>
              <a:t>Ophalen van informatie d.m.v.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800" dirty="0"/>
              <a:t>Zoekfunctie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800" dirty="0"/>
              <a:t>QR code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800" dirty="0"/>
              <a:t>Cijfer/letter combinatie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800" dirty="0"/>
              <a:t>AR scan</a:t>
            </a:r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CC21A464-E067-F47D-8A79-E476EA1CF61A}"/>
              </a:ext>
            </a:extLst>
          </p:cNvPr>
          <p:cNvSpPr/>
          <p:nvPr/>
        </p:nvSpPr>
        <p:spPr>
          <a:xfrm>
            <a:off x="4915097" y="884557"/>
            <a:ext cx="6407888" cy="4028864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508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pic>
        <p:nvPicPr>
          <p:cNvPr id="13" name="Picture 21">
            <a:extLst>
              <a:ext uri="{FF2B5EF4-FFF2-40B4-BE49-F238E27FC236}">
                <a16:creationId xmlns:a16="http://schemas.microsoft.com/office/drawing/2014/main" id="{D7C3F781-D134-D451-C731-C2391239A7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1436" y="4509778"/>
            <a:ext cx="1919374" cy="1919374"/>
          </a:xfrm>
          <a:prstGeom prst="rect">
            <a:avLst/>
          </a:prstGeom>
        </p:spPr>
      </p:pic>
      <p:pic>
        <p:nvPicPr>
          <p:cNvPr id="14" name="Picture 2" descr="3D Scanner App - LIDAR Scanner for iPad &amp; iPhone Pro">
            <a:extLst>
              <a:ext uri="{FF2B5EF4-FFF2-40B4-BE49-F238E27FC236}">
                <a16:creationId xmlns:a16="http://schemas.microsoft.com/office/drawing/2014/main" id="{1E4B6981-DC10-5651-CC5C-B262900ED7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2888" y="1851965"/>
            <a:ext cx="2854353" cy="5035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682B58F8-F11B-413D-8205-8078F7D9E0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2021840"/>
          </a:xfrm>
        </p:spPr>
        <p:txBody>
          <a:bodyPr>
            <a:normAutofit/>
          </a:bodyPr>
          <a:lstStyle/>
          <a:p>
            <a:r>
              <a:rPr lang="nl-NL" sz="4800" dirty="0">
                <a:solidFill>
                  <a:schemeClr val="accent1"/>
                </a:solidFill>
              </a:rPr>
              <a:t>Kennisbank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90476057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Vrije vorm 11">
            <a:extLst>
              <a:ext uri="{FF2B5EF4-FFF2-40B4-BE49-F238E27FC236}">
                <a16:creationId xmlns:a16="http://schemas.microsoft.com/office/drawing/2014/main" id="{2D844D32-8640-0330-246D-B46631245553}"/>
              </a:ext>
            </a:extLst>
          </p:cNvPr>
          <p:cNvSpPr/>
          <p:nvPr/>
        </p:nvSpPr>
        <p:spPr>
          <a:xfrm>
            <a:off x="7201786" y="1691414"/>
            <a:ext cx="3902316" cy="2509053"/>
          </a:xfrm>
          <a:custGeom>
            <a:avLst/>
            <a:gdLst>
              <a:gd name="connsiteX0" fmla="*/ 138073 w 4167043"/>
              <a:gd name="connsiteY0" fmla="*/ 0 h 2346273"/>
              <a:gd name="connsiteX1" fmla="*/ 398201 w 4167043"/>
              <a:gd name="connsiteY1" fmla="*/ 0 h 2346273"/>
              <a:gd name="connsiteX2" fmla="*/ 690347 w 4167043"/>
              <a:gd name="connsiteY2" fmla="*/ 0 h 2346273"/>
              <a:gd name="connsiteX3" fmla="*/ 3476696 w 4167043"/>
              <a:gd name="connsiteY3" fmla="*/ 0 h 2346273"/>
              <a:gd name="connsiteX4" fmla="*/ 3762578 w 4167043"/>
              <a:gd name="connsiteY4" fmla="*/ 0 h 2346273"/>
              <a:gd name="connsiteX5" fmla="*/ 4028970 w 4167043"/>
              <a:gd name="connsiteY5" fmla="*/ 0 h 2346273"/>
              <a:gd name="connsiteX6" fmla="*/ 4167043 w 4167043"/>
              <a:gd name="connsiteY6" fmla="*/ 138073 h 2346273"/>
              <a:gd name="connsiteX7" fmla="*/ 4167043 w 4167043"/>
              <a:gd name="connsiteY7" fmla="*/ 2208200 h 2346273"/>
              <a:gd name="connsiteX8" fmla="*/ 4028970 w 4167043"/>
              <a:gd name="connsiteY8" fmla="*/ 2346273 h 2346273"/>
              <a:gd name="connsiteX9" fmla="*/ 3762578 w 4167043"/>
              <a:gd name="connsiteY9" fmla="*/ 2346273 h 2346273"/>
              <a:gd name="connsiteX10" fmla="*/ 3476696 w 4167043"/>
              <a:gd name="connsiteY10" fmla="*/ 2346273 h 2346273"/>
              <a:gd name="connsiteX11" fmla="*/ 690347 w 4167043"/>
              <a:gd name="connsiteY11" fmla="*/ 2346273 h 2346273"/>
              <a:gd name="connsiteX12" fmla="*/ 398201 w 4167043"/>
              <a:gd name="connsiteY12" fmla="*/ 2346273 h 2346273"/>
              <a:gd name="connsiteX13" fmla="*/ 138073 w 4167043"/>
              <a:gd name="connsiteY13" fmla="*/ 2346273 h 2346273"/>
              <a:gd name="connsiteX14" fmla="*/ 0 w 4167043"/>
              <a:gd name="connsiteY14" fmla="*/ 2208200 h 2346273"/>
              <a:gd name="connsiteX15" fmla="*/ 0 w 4167043"/>
              <a:gd name="connsiteY15" fmla="*/ 138073 h 2346273"/>
              <a:gd name="connsiteX16" fmla="*/ 138073 w 4167043"/>
              <a:gd name="connsiteY16" fmla="*/ 0 h 2346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167043" h="2346273">
                <a:moveTo>
                  <a:pt x="138073" y="0"/>
                </a:moveTo>
                <a:lnTo>
                  <a:pt x="398201" y="0"/>
                </a:lnTo>
                <a:lnTo>
                  <a:pt x="690347" y="0"/>
                </a:lnTo>
                <a:lnTo>
                  <a:pt x="3476696" y="0"/>
                </a:lnTo>
                <a:lnTo>
                  <a:pt x="3762578" y="0"/>
                </a:lnTo>
                <a:lnTo>
                  <a:pt x="4028970" y="0"/>
                </a:lnTo>
                <a:cubicBezTo>
                  <a:pt x="4105226" y="0"/>
                  <a:pt x="4167043" y="61817"/>
                  <a:pt x="4167043" y="138073"/>
                </a:cubicBezTo>
                <a:lnTo>
                  <a:pt x="4167043" y="2208200"/>
                </a:lnTo>
                <a:cubicBezTo>
                  <a:pt x="4167043" y="2284456"/>
                  <a:pt x="4105226" y="2346273"/>
                  <a:pt x="4028970" y="2346273"/>
                </a:cubicBezTo>
                <a:lnTo>
                  <a:pt x="3762578" y="2346273"/>
                </a:lnTo>
                <a:lnTo>
                  <a:pt x="3476696" y="2346273"/>
                </a:lnTo>
                <a:lnTo>
                  <a:pt x="690347" y="2346273"/>
                </a:lnTo>
                <a:lnTo>
                  <a:pt x="398201" y="2346273"/>
                </a:lnTo>
                <a:lnTo>
                  <a:pt x="138073" y="2346273"/>
                </a:lnTo>
                <a:cubicBezTo>
                  <a:pt x="61817" y="2346273"/>
                  <a:pt x="0" y="2284456"/>
                  <a:pt x="0" y="2208200"/>
                </a:cubicBezTo>
                <a:lnTo>
                  <a:pt x="0" y="138073"/>
                </a:lnTo>
                <a:cubicBezTo>
                  <a:pt x="0" y="61817"/>
                  <a:pt x="61817" y="0"/>
                  <a:pt x="138073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nl-NL"/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D32DD8D1-687C-103C-EDC5-49863EFAADD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21893" y="1230712"/>
            <a:ext cx="7487235" cy="5772600"/>
          </a:xfrm>
          <a:prstGeom prst="rect">
            <a:avLst/>
          </a:prstGeom>
        </p:spPr>
      </p:pic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AE9B7A0D-DD09-18EA-4D3E-486984E57B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01785" y="1691414"/>
            <a:ext cx="3808254" cy="2509052"/>
          </a:xfrm>
        </p:spPr>
        <p:txBody>
          <a:bodyPr lIns="360000" tIns="360000" rIns="360000" bIns="360000">
            <a:noAutofit/>
          </a:bodyPr>
          <a:lstStyle/>
          <a:p>
            <a:r>
              <a:rPr lang="nl-NL" sz="1800" b="1" dirty="0"/>
              <a:t>Ophalen van </a:t>
            </a:r>
            <a:br>
              <a:rPr lang="nl-NL" sz="1800" b="1" dirty="0"/>
            </a:br>
            <a:r>
              <a:rPr lang="nl-NL" sz="1800" b="1" dirty="0"/>
              <a:t>informatie d.m.v.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800" dirty="0"/>
              <a:t>Leer virtueel in de </a:t>
            </a:r>
            <a:br>
              <a:rPr lang="nl-NL" sz="1800" dirty="0"/>
            </a:br>
            <a:r>
              <a:rPr lang="nl-NL" sz="1800" dirty="0"/>
              <a:t>digital </a:t>
            </a:r>
            <a:r>
              <a:rPr lang="nl-NL" sz="1800" dirty="0" err="1"/>
              <a:t>twin</a:t>
            </a:r>
            <a:r>
              <a:rPr lang="nl-NL" sz="1800" dirty="0"/>
              <a:t> van een </a:t>
            </a:r>
            <a:br>
              <a:rPr lang="nl-NL" sz="1800" dirty="0"/>
            </a:br>
            <a:r>
              <a:rPr lang="nl-NL" sz="1800" dirty="0"/>
              <a:t>locatie d.m.v. e-</a:t>
            </a:r>
            <a:r>
              <a:rPr lang="nl-NL" sz="1800" dirty="0" err="1"/>
              <a:t>learning</a:t>
            </a:r>
            <a:endParaRPr lang="nl-NL" sz="1800" dirty="0"/>
          </a:p>
        </p:txBody>
      </p:sp>
      <p:pic>
        <p:nvPicPr>
          <p:cNvPr id="4" name="Picture 7" descr="A computer screen showing a blue object on a table&#10;&#10;Description automatically generated">
            <a:extLst>
              <a:ext uri="{FF2B5EF4-FFF2-40B4-BE49-F238E27FC236}">
                <a16:creationId xmlns:a16="http://schemas.microsoft.com/office/drawing/2014/main" id="{FE0386B1-E07C-7BA6-0BFD-B98C57F239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444" y="1628132"/>
            <a:ext cx="6101531" cy="3838615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682B58F8-F11B-413D-8205-8078F7D9E0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2021840"/>
          </a:xfrm>
        </p:spPr>
        <p:txBody>
          <a:bodyPr>
            <a:normAutofit/>
          </a:bodyPr>
          <a:lstStyle/>
          <a:p>
            <a:r>
              <a:rPr lang="nl-NL" sz="4800" dirty="0" err="1">
                <a:solidFill>
                  <a:schemeClr val="accent1"/>
                </a:solidFill>
              </a:rPr>
              <a:t>Spatial</a:t>
            </a:r>
            <a:r>
              <a:rPr lang="nl-NL" sz="4800" dirty="0">
                <a:solidFill>
                  <a:schemeClr val="accent1"/>
                </a:solidFill>
              </a:rPr>
              <a:t> </a:t>
            </a:r>
            <a:r>
              <a:rPr lang="nl-NL" sz="4800" dirty="0" err="1">
                <a:solidFill>
                  <a:schemeClr val="accent1"/>
                </a:solidFill>
              </a:rPr>
              <a:t>learning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80790802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A7ED3338-294B-6453-0B34-5854A4FF6B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65161129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Vrije vorm 15">
            <a:extLst>
              <a:ext uri="{FF2B5EF4-FFF2-40B4-BE49-F238E27FC236}">
                <a16:creationId xmlns:a16="http://schemas.microsoft.com/office/drawing/2014/main" id="{3D479311-CA14-5CAC-E8C9-DFA8C6C69F34}"/>
              </a:ext>
            </a:extLst>
          </p:cNvPr>
          <p:cNvSpPr/>
          <p:nvPr/>
        </p:nvSpPr>
        <p:spPr>
          <a:xfrm>
            <a:off x="748721" y="1724128"/>
            <a:ext cx="3785192" cy="4244400"/>
          </a:xfrm>
          <a:custGeom>
            <a:avLst/>
            <a:gdLst>
              <a:gd name="connsiteX0" fmla="*/ 210294 w 3785192"/>
              <a:gd name="connsiteY0" fmla="*/ 0 h 4244280"/>
              <a:gd name="connsiteX1" fmla="*/ 630878 w 3785192"/>
              <a:gd name="connsiteY1" fmla="*/ 0 h 4244280"/>
              <a:gd name="connsiteX2" fmla="*/ 1051438 w 3785192"/>
              <a:gd name="connsiteY2" fmla="*/ 0 h 4244280"/>
              <a:gd name="connsiteX3" fmla="*/ 2733755 w 3785192"/>
              <a:gd name="connsiteY3" fmla="*/ 0 h 4244280"/>
              <a:gd name="connsiteX4" fmla="*/ 3154313 w 3785192"/>
              <a:gd name="connsiteY4" fmla="*/ 0 h 4244280"/>
              <a:gd name="connsiteX5" fmla="*/ 3574899 w 3785192"/>
              <a:gd name="connsiteY5" fmla="*/ 0 h 4244280"/>
              <a:gd name="connsiteX6" fmla="*/ 3785192 w 3785192"/>
              <a:gd name="connsiteY6" fmla="*/ 210293 h 4244280"/>
              <a:gd name="connsiteX7" fmla="*/ 3785192 w 3785192"/>
              <a:gd name="connsiteY7" fmla="*/ 1574322 h 4244280"/>
              <a:gd name="connsiteX8" fmla="*/ 3785191 w 3785192"/>
              <a:gd name="connsiteY8" fmla="*/ 1574332 h 4244280"/>
              <a:gd name="connsiteX9" fmla="*/ 3785191 w 3785192"/>
              <a:gd name="connsiteY9" fmla="*/ 2669948 h 4244280"/>
              <a:gd name="connsiteX10" fmla="*/ 3785192 w 3785192"/>
              <a:gd name="connsiteY10" fmla="*/ 2669958 h 4244280"/>
              <a:gd name="connsiteX11" fmla="*/ 3785192 w 3785192"/>
              <a:gd name="connsiteY11" fmla="*/ 4033987 h 4244280"/>
              <a:gd name="connsiteX12" fmla="*/ 3574899 w 3785192"/>
              <a:gd name="connsiteY12" fmla="*/ 4244280 h 4244280"/>
              <a:gd name="connsiteX13" fmla="*/ 3154313 w 3785192"/>
              <a:gd name="connsiteY13" fmla="*/ 4244280 h 4244280"/>
              <a:gd name="connsiteX14" fmla="*/ 2733755 w 3785192"/>
              <a:gd name="connsiteY14" fmla="*/ 4244280 h 4244280"/>
              <a:gd name="connsiteX15" fmla="*/ 1051438 w 3785192"/>
              <a:gd name="connsiteY15" fmla="*/ 4244280 h 4244280"/>
              <a:gd name="connsiteX16" fmla="*/ 630878 w 3785192"/>
              <a:gd name="connsiteY16" fmla="*/ 4244280 h 4244280"/>
              <a:gd name="connsiteX17" fmla="*/ 210294 w 3785192"/>
              <a:gd name="connsiteY17" fmla="*/ 4244280 h 4244280"/>
              <a:gd name="connsiteX18" fmla="*/ 1 w 3785192"/>
              <a:gd name="connsiteY18" fmla="*/ 4033987 h 4244280"/>
              <a:gd name="connsiteX19" fmla="*/ 1 w 3785192"/>
              <a:gd name="connsiteY19" fmla="*/ 3613413 h 4244280"/>
              <a:gd name="connsiteX20" fmla="*/ 0 w 3785192"/>
              <a:gd name="connsiteY20" fmla="*/ 3613402 h 4244280"/>
              <a:gd name="connsiteX21" fmla="*/ 0 w 3785192"/>
              <a:gd name="connsiteY21" fmla="*/ 630878 h 4244280"/>
              <a:gd name="connsiteX22" fmla="*/ 1 w 3785192"/>
              <a:gd name="connsiteY22" fmla="*/ 630866 h 4244280"/>
              <a:gd name="connsiteX23" fmla="*/ 1 w 3785192"/>
              <a:gd name="connsiteY23" fmla="*/ 210293 h 4244280"/>
              <a:gd name="connsiteX24" fmla="*/ 210294 w 3785192"/>
              <a:gd name="connsiteY24" fmla="*/ 0 h 4244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785192" h="4244280">
                <a:moveTo>
                  <a:pt x="210294" y="0"/>
                </a:moveTo>
                <a:lnTo>
                  <a:pt x="630878" y="0"/>
                </a:lnTo>
                <a:lnTo>
                  <a:pt x="1051438" y="0"/>
                </a:lnTo>
                <a:lnTo>
                  <a:pt x="2733755" y="0"/>
                </a:lnTo>
                <a:lnTo>
                  <a:pt x="3154313" y="0"/>
                </a:lnTo>
                <a:lnTo>
                  <a:pt x="3574899" y="0"/>
                </a:lnTo>
                <a:cubicBezTo>
                  <a:pt x="3691041" y="0"/>
                  <a:pt x="3785192" y="94151"/>
                  <a:pt x="3785192" y="210293"/>
                </a:cubicBezTo>
                <a:lnTo>
                  <a:pt x="3785192" y="1574322"/>
                </a:lnTo>
                <a:lnTo>
                  <a:pt x="3785191" y="1574332"/>
                </a:lnTo>
                <a:lnTo>
                  <a:pt x="3785191" y="2669948"/>
                </a:lnTo>
                <a:lnTo>
                  <a:pt x="3785192" y="2669958"/>
                </a:lnTo>
                <a:lnTo>
                  <a:pt x="3785192" y="4033987"/>
                </a:lnTo>
                <a:cubicBezTo>
                  <a:pt x="3785192" y="4150129"/>
                  <a:pt x="3691041" y="4244280"/>
                  <a:pt x="3574899" y="4244280"/>
                </a:cubicBezTo>
                <a:lnTo>
                  <a:pt x="3154313" y="4244280"/>
                </a:lnTo>
                <a:lnTo>
                  <a:pt x="2733755" y="4244280"/>
                </a:lnTo>
                <a:lnTo>
                  <a:pt x="1051438" y="4244280"/>
                </a:lnTo>
                <a:lnTo>
                  <a:pt x="630878" y="4244280"/>
                </a:lnTo>
                <a:lnTo>
                  <a:pt x="210294" y="4244280"/>
                </a:lnTo>
                <a:cubicBezTo>
                  <a:pt x="94152" y="4244280"/>
                  <a:pt x="1" y="4150129"/>
                  <a:pt x="1" y="4033987"/>
                </a:cubicBezTo>
                <a:lnTo>
                  <a:pt x="1" y="3613413"/>
                </a:lnTo>
                <a:lnTo>
                  <a:pt x="0" y="3613402"/>
                </a:lnTo>
                <a:lnTo>
                  <a:pt x="0" y="630878"/>
                </a:lnTo>
                <a:lnTo>
                  <a:pt x="1" y="630866"/>
                </a:lnTo>
                <a:lnTo>
                  <a:pt x="1" y="210293"/>
                </a:lnTo>
                <a:cubicBezTo>
                  <a:pt x="1" y="94151"/>
                  <a:pt x="94152" y="0"/>
                  <a:pt x="210294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nl-NL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AE9B7A0D-DD09-18EA-4D3E-486984E57B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5659" y="1724129"/>
            <a:ext cx="3808254" cy="4248653"/>
          </a:xfrm>
        </p:spPr>
        <p:txBody>
          <a:bodyPr lIns="360000" tIns="360000" rIns="360000" bIns="360000">
            <a:noAutofit/>
          </a:bodyPr>
          <a:lstStyle/>
          <a:p>
            <a:r>
              <a:rPr lang="nl-NL" sz="1800" b="1" dirty="0"/>
              <a:t>Ontdek en leer hoe je controles doet en gebruik de AR inspectielijsten om je werk te vereenvoudigen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800" dirty="0"/>
              <a:t>Creëer inspectielijsten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800" dirty="0"/>
              <a:t>Beantwoord vragen </a:t>
            </a:r>
            <a:br>
              <a:rPr lang="nl-NL" sz="1800" dirty="0"/>
            </a:br>
            <a:r>
              <a:rPr lang="nl-NL" sz="1800" dirty="0"/>
              <a:t>met </a:t>
            </a:r>
            <a:r>
              <a:rPr lang="nl-NL" sz="1800" dirty="0" err="1"/>
              <a:t>voice</a:t>
            </a:r>
            <a:endParaRPr lang="nl-NL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800" dirty="0"/>
              <a:t>Maak foto’s van situaties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800" dirty="0"/>
              <a:t>Verzend de info naar </a:t>
            </a:r>
            <a:br>
              <a:rPr lang="nl-NL" sz="1800" dirty="0"/>
            </a:br>
            <a:r>
              <a:rPr lang="nl-NL" sz="1800" dirty="0"/>
              <a:t>een centrale locatie 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82B58F8-F11B-413D-8205-8078F7D9E0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2021840"/>
          </a:xfrm>
        </p:spPr>
        <p:txBody>
          <a:bodyPr>
            <a:normAutofit/>
          </a:bodyPr>
          <a:lstStyle/>
          <a:p>
            <a:r>
              <a:rPr lang="nl-NL" sz="4800" dirty="0">
                <a:solidFill>
                  <a:schemeClr val="accent1"/>
                </a:solidFill>
              </a:rPr>
              <a:t>AR checklist</a:t>
            </a:r>
            <a:endParaRPr lang="nl-NL" dirty="0"/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D9D7D296-DC34-E35F-9047-7F81A76E3084}"/>
              </a:ext>
            </a:extLst>
          </p:cNvPr>
          <p:cNvSpPr/>
          <p:nvPr/>
        </p:nvSpPr>
        <p:spPr>
          <a:xfrm>
            <a:off x="6096000" y="0"/>
            <a:ext cx="6096000" cy="6857999"/>
          </a:xfrm>
          <a:prstGeom prst="rect">
            <a:avLst/>
          </a:prstGeom>
          <a:blipFill dpi="0" rotWithShape="1">
            <a:blip r:embed="rId2"/>
            <a:srcRect/>
            <a:tile tx="0" ty="0" sx="50000" sy="50000" flip="none" algn="ctr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2622879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nlinemedia 5" title="Video-Den Hartogh.mp4">
            <a:hlinkClick r:id="" action="ppaction://media"/>
            <a:extLst>
              <a:ext uri="{FF2B5EF4-FFF2-40B4-BE49-F238E27FC236}">
                <a16:creationId xmlns:a16="http://schemas.microsoft.com/office/drawing/2014/main" id="{F6C90D3B-80A5-103A-0BB8-2B318C6E3540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077376" y="1113190"/>
            <a:ext cx="8037248" cy="4631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067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Vrije vorm 5">
            <a:extLst>
              <a:ext uri="{FF2B5EF4-FFF2-40B4-BE49-F238E27FC236}">
                <a16:creationId xmlns:a16="http://schemas.microsoft.com/office/drawing/2014/main" id="{D3F1BEED-0C83-041B-46E4-184F055BCE34}"/>
              </a:ext>
            </a:extLst>
          </p:cNvPr>
          <p:cNvSpPr/>
          <p:nvPr/>
        </p:nvSpPr>
        <p:spPr>
          <a:xfrm>
            <a:off x="755828" y="1642912"/>
            <a:ext cx="9024013" cy="4708800"/>
          </a:xfrm>
          <a:custGeom>
            <a:avLst/>
            <a:gdLst>
              <a:gd name="connsiteX0" fmla="*/ 164702 w 9024013"/>
              <a:gd name="connsiteY0" fmla="*/ 0 h 4708800"/>
              <a:gd name="connsiteX1" fmla="*/ 632089 w 9024013"/>
              <a:gd name="connsiteY1" fmla="*/ 0 h 4708800"/>
              <a:gd name="connsiteX2" fmla="*/ 823491 w 9024013"/>
              <a:gd name="connsiteY2" fmla="*/ 0 h 4708800"/>
              <a:gd name="connsiteX3" fmla="*/ 8200522 w 9024013"/>
              <a:gd name="connsiteY3" fmla="*/ 0 h 4708800"/>
              <a:gd name="connsiteX4" fmla="*/ 8391925 w 9024013"/>
              <a:gd name="connsiteY4" fmla="*/ 0 h 4708800"/>
              <a:gd name="connsiteX5" fmla="*/ 8859311 w 9024013"/>
              <a:gd name="connsiteY5" fmla="*/ 0 h 4708800"/>
              <a:gd name="connsiteX6" fmla="*/ 9024013 w 9024013"/>
              <a:gd name="connsiteY6" fmla="*/ 164787 h 4708800"/>
              <a:gd name="connsiteX7" fmla="*/ 9024013 w 9024013"/>
              <a:gd name="connsiteY7" fmla="*/ 632413 h 4708800"/>
              <a:gd name="connsiteX8" fmla="*/ 9024013 w 9024013"/>
              <a:gd name="connsiteY8" fmla="*/ 1079187 h 4708800"/>
              <a:gd name="connsiteX9" fmla="*/ 9024013 w 9024013"/>
              <a:gd name="connsiteY9" fmla="*/ 1546813 h 4708800"/>
              <a:gd name="connsiteX10" fmla="*/ 9024013 w 9024013"/>
              <a:gd name="connsiteY10" fmla="*/ 3161987 h 4708800"/>
              <a:gd name="connsiteX11" fmla="*/ 9024013 w 9024013"/>
              <a:gd name="connsiteY11" fmla="*/ 3629614 h 4708800"/>
              <a:gd name="connsiteX12" fmla="*/ 9024013 w 9024013"/>
              <a:gd name="connsiteY12" fmla="*/ 4076387 h 4708800"/>
              <a:gd name="connsiteX13" fmla="*/ 9024013 w 9024013"/>
              <a:gd name="connsiteY13" fmla="*/ 4544014 h 4708800"/>
              <a:gd name="connsiteX14" fmla="*/ 8859311 w 9024013"/>
              <a:gd name="connsiteY14" fmla="*/ 4708800 h 4708800"/>
              <a:gd name="connsiteX15" fmla="*/ 8391925 w 9024013"/>
              <a:gd name="connsiteY15" fmla="*/ 4708800 h 4708800"/>
              <a:gd name="connsiteX16" fmla="*/ 8200522 w 9024013"/>
              <a:gd name="connsiteY16" fmla="*/ 4708800 h 4708800"/>
              <a:gd name="connsiteX17" fmla="*/ 823491 w 9024013"/>
              <a:gd name="connsiteY17" fmla="*/ 4708800 h 4708800"/>
              <a:gd name="connsiteX18" fmla="*/ 632089 w 9024013"/>
              <a:gd name="connsiteY18" fmla="*/ 4708800 h 4708800"/>
              <a:gd name="connsiteX19" fmla="*/ 164702 w 9024013"/>
              <a:gd name="connsiteY19" fmla="*/ 4708800 h 4708800"/>
              <a:gd name="connsiteX20" fmla="*/ 0 w 9024013"/>
              <a:gd name="connsiteY20" fmla="*/ 4544014 h 4708800"/>
              <a:gd name="connsiteX21" fmla="*/ 0 w 9024013"/>
              <a:gd name="connsiteY21" fmla="*/ 3629614 h 4708800"/>
              <a:gd name="connsiteX22" fmla="*/ 0 w 9024013"/>
              <a:gd name="connsiteY22" fmla="*/ 1079187 h 4708800"/>
              <a:gd name="connsiteX23" fmla="*/ 0 w 9024013"/>
              <a:gd name="connsiteY23" fmla="*/ 164787 h 4708800"/>
              <a:gd name="connsiteX24" fmla="*/ 164702 w 9024013"/>
              <a:gd name="connsiteY24" fmla="*/ 0 h 470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9024013" h="4708800">
                <a:moveTo>
                  <a:pt x="164702" y="0"/>
                </a:moveTo>
                <a:lnTo>
                  <a:pt x="632089" y="0"/>
                </a:lnTo>
                <a:lnTo>
                  <a:pt x="823491" y="0"/>
                </a:lnTo>
                <a:lnTo>
                  <a:pt x="8200522" y="0"/>
                </a:lnTo>
                <a:lnTo>
                  <a:pt x="8391925" y="0"/>
                </a:lnTo>
                <a:lnTo>
                  <a:pt x="8859311" y="0"/>
                </a:lnTo>
                <a:cubicBezTo>
                  <a:pt x="8950273" y="0"/>
                  <a:pt x="9024013" y="73778"/>
                  <a:pt x="9024013" y="164787"/>
                </a:cubicBezTo>
                <a:lnTo>
                  <a:pt x="9024013" y="632413"/>
                </a:lnTo>
                <a:lnTo>
                  <a:pt x="9024013" y="1079187"/>
                </a:lnTo>
                <a:lnTo>
                  <a:pt x="9024013" y="1546813"/>
                </a:lnTo>
                <a:lnTo>
                  <a:pt x="9024013" y="3161987"/>
                </a:lnTo>
                <a:lnTo>
                  <a:pt x="9024013" y="3629614"/>
                </a:lnTo>
                <a:lnTo>
                  <a:pt x="9024013" y="4076387"/>
                </a:lnTo>
                <a:lnTo>
                  <a:pt x="9024013" y="4544014"/>
                </a:lnTo>
                <a:cubicBezTo>
                  <a:pt x="9024013" y="4635022"/>
                  <a:pt x="8950273" y="4708800"/>
                  <a:pt x="8859311" y="4708800"/>
                </a:cubicBezTo>
                <a:lnTo>
                  <a:pt x="8391925" y="4708800"/>
                </a:lnTo>
                <a:lnTo>
                  <a:pt x="8200522" y="4708800"/>
                </a:lnTo>
                <a:lnTo>
                  <a:pt x="823491" y="4708800"/>
                </a:lnTo>
                <a:lnTo>
                  <a:pt x="632089" y="4708800"/>
                </a:lnTo>
                <a:lnTo>
                  <a:pt x="164702" y="4708800"/>
                </a:lnTo>
                <a:cubicBezTo>
                  <a:pt x="73740" y="4708800"/>
                  <a:pt x="0" y="4635022"/>
                  <a:pt x="0" y="4544014"/>
                </a:cubicBezTo>
                <a:lnTo>
                  <a:pt x="0" y="3629614"/>
                </a:lnTo>
                <a:lnTo>
                  <a:pt x="0" y="1079187"/>
                </a:lnTo>
                <a:lnTo>
                  <a:pt x="0" y="164787"/>
                </a:lnTo>
                <a:cubicBezTo>
                  <a:pt x="0" y="73778"/>
                  <a:pt x="73740" y="0"/>
                  <a:pt x="164702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nl-NL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AE9B7A0D-DD09-18EA-4D3E-486984E57B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5658" y="1724129"/>
            <a:ext cx="7797239" cy="4248653"/>
          </a:xfrm>
        </p:spPr>
        <p:txBody>
          <a:bodyPr lIns="360000" tIns="360000" rIns="360000" bIns="360000">
            <a:no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800" dirty="0"/>
              <a:t>Web 3.0 inzetten voor marketing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800" dirty="0"/>
              <a:t>Virtuele showroom en winkel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800" dirty="0"/>
              <a:t>Chat / </a:t>
            </a:r>
            <a:r>
              <a:rPr lang="nl-NL" sz="1800" dirty="0" err="1"/>
              <a:t>conversational</a:t>
            </a:r>
            <a:r>
              <a:rPr lang="nl-NL" sz="1800" dirty="0"/>
              <a:t> avatar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800" dirty="0"/>
              <a:t>3d wereld als ontmoetingsplek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800" dirty="0"/>
              <a:t>Virtuele beurs na offline beurs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800" dirty="0"/>
              <a:t>Skills waarderen app &gt; studenten ROC skills app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800" dirty="0"/>
              <a:t>Levende marketing tools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800" dirty="0"/>
              <a:t>Levende websites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800" dirty="0"/>
              <a:t>Spelend leren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82B58F8-F11B-413D-8205-8078F7D9E0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2021840"/>
          </a:xfrm>
        </p:spPr>
        <p:txBody>
          <a:bodyPr>
            <a:normAutofit/>
          </a:bodyPr>
          <a:lstStyle/>
          <a:p>
            <a:r>
              <a:rPr lang="nl-NL" sz="4800" dirty="0">
                <a:solidFill>
                  <a:schemeClr val="accent1"/>
                </a:solidFill>
              </a:rPr>
              <a:t>Interactieve marketing</a:t>
            </a:r>
            <a:endParaRPr lang="nl-NL" dirty="0"/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FC6EB9EF-20EB-6584-B41F-4A6A191400C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063706" y="455364"/>
            <a:ext cx="6402636" cy="6402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20617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82B58F8-F11B-413D-8205-8078F7D9E0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2021840"/>
          </a:xfrm>
        </p:spPr>
        <p:txBody>
          <a:bodyPr>
            <a:normAutofit/>
          </a:bodyPr>
          <a:lstStyle/>
          <a:p>
            <a:r>
              <a:rPr lang="nl-NL" sz="4800" dirty="0">
                <a:solidFill>
                  <a:schemeClr val="accent1"/>
                </a:solidFill>
              </a:rPr>
              <a:t>Interactieve marketing</a:t>
            </a:r>
            <a:endParaRPr lang="nl-NL" dirty="0"/>
          </a:p>
        </p:txBody>
      </p:sp>
      <p:pic>
        <p:nvPicPr>
          <p:cNvPr id="8" name="Onlinemedia 2" title="Avatar Presentatie TBS en Tour OVK-Full-HD.mp4">
            <a:hlinkClick r:id="" action="ppaction://media"/>
            <a:extLst>
              <a:ext uri="{FF2B5EF4-FFF2-40B4-BE49-F238E27FC236}">
                <a16:creationId xmlns:a16="http://schemas.microsoft.com/office/drawing/2014/main" id="{BEE6A6F1-0A40-6D0F-6C9F-01CF98E966EF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077376" y="1716694"/>
            <a:ext cx="8037248" cy="4631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38095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1">
            <a:extLst>
              <a:ext uri="{FF2B5EF4-FFF2-40B4-BE49-F238E27FC236}">
                <a16:creationId xmlns:a16="http://schemas.microsoft.com/office/drawing/2014/main" id="{E559D998-AB6C-46E1-B394-118E9A1E2D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Afbeelding 2" descr="Afbeelding met tekst, schermopname, kleding, Multimediasoftware&#10;&#10;Automatisch gegenereerde beschrijving">
            <a:extLst>
              <a:ext uri="{FF2B5EF4-FFF2-40B4-BE49-F238E27FC236}">
                <a16:creationId xmlns:a16="http://schemas.microsoft.com/office/drawing/2014/main" id="{93D520F5-6742-EEA0-5475-146065EE83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Afbeelding 3" descr="Afbeelding met Graphics, Lettertype, symbool, ontwerp&#10;&#10;Automatisch gegenereerde beschrijving">
            <a:extLst>
              <a:ext uri="{FF2B5EF4-FFF2-40B4-BE49-F238E27FC236}">
                <a16:creationId xmlns:a16="http://schemas.microsoft.com/office/drawing/2014/main" id="{65611523-4B7E-DACF-12EC-0F439289E3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15000" y="6138001"/>
            <a:ext cx="792000" cy="719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5665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4" descr="Delta Team | De ontzorger van de industrie">
            <a:extLst>
              <a:ext uri="{FF2B5EF4-FFF2-40B4-BE49-F238E27FC236}">
                <a16:creationId xmlns:a16="http://schemas.microsoft.com/office/drawing/2014/main" id="{A774690E-0BEC-9A2C-F491-C41661B889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9869" y="1768921"/>
            <a:ext cx="2487508" cy="2487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Medsen Apotheek in Breda">
            <a:extLst>
              <a:ext uri="{FF2B5EF4-FFF2-40B4-BE49-F238E27FC236}">
                <a16:creationId xmlns:a16="http://schemas.microsoft.com/office/drawing/2014/main" id="{4130904F-8F80-0697-2BE1-D8865038E1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5841" y="482956"/>
            <a:ext cx="1719335" cy="962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Welkom bij PoliDirect | Specialistische zorg | kleinschalig en persoonlijk">
            <a:extLst>
              <a:ext uri="{FF2B5EF4-FFF2-40B4-BE49-F238E27FC236}">
                <a16:creationId xmlns:a16="http://schemas.microsoft.com/office/drawing/2014/main" id="{FA34D7EA-B1EC-258C-1686-F9216B2598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459" y="2704434"/>
            <a:ext cx="2599163" cy="646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0" descr="Pharma Robots ontzorgt apotheken">
            <a:extLst>
              <a:ext uri="{FF2B5EF4-FFF2-40B4-BE49-F238E27FC236}">
                <a16:creationId xmlns:a16="http://schemas.microsoft.com/office/drawing/2014/main" id="{7280E52A-3E6A-348C-A9DD-C33D8AB4D6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013" y="3937187"/>
            <a:ext cx="2171745" cy="773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2" descr="IDD Portal">
            <a:extLst>
              <a:ext uri="{FF2B5EF4-FFF2-40B4-BE49-F238E27FC236}">
                <a16:creationId xmlns:a16="http://schemas.microsoft.com/office/drawing/2014/main" id="{D05B64B9-79CF-5161-283F-1ECD8D81DF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3591" y="5099309"/>
            <a:ext cx="1345789" cy="1247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6" descr="Nederlands voor Chineestaligen Nederlands Chinees Taleninstituut">
            <a:extLst>
              <a:ext uri="{FF2B5EF4-FFF2-40B4-BE49-F238E27FC236}">
                <a16:creationId xmlns:a16="http://schemas.microsoft.com/office/drawing/2014/main" id="{8843EEE7-21F2-6F13-55E0-1C6A320A68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3295" y="5205515"/>
            <a:ext cx="1439622" cy="1088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4" descr="Geveke Persluchttechniek - CO2- en klimaatneutraal ondernemen voor  energiebewuste MKB-bedrijven">
            <a:extLst>
              <a:ext uri="{FF2B5EF4-FFF2-40B4-BE49-F238E27FC236}">
                <a16:creationId xmlns:a16="http://schemas.microsoft.com/office/drawing/2014/main" id="{B97F5E91-3628-EC75-698A-9A3DA836CE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0254" y="3926388"/>
            <a:ext cx="2199471" cy="981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6" descr="TrinIT Talent | LinkedIn">
            <a:extLst>
              <a:ext uri="{FF2B5EF4-FFF2-40B4-BE49-F238E27FC236}">
                <a16:creationId xmlns:a16="http://schemas.microsoft.com/office/drawing/2014/main" id="{9E061596-1EED-B9A9-66DC-4B1F0B3D8A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5803" y="3582218"/>
            <a:ext cx="1155184" cy="1155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8" descr="Home-new - LOA Associates">
            <a:extLst>
              <a:ext uri="{FF2B5EF4-FFF2-40B4-BE49-F238E27FC236}">
                <a16:creationId xmlns:a16="http://schemas.microsoft.com/office/drawing/2014/main" id="{F1C9CA70-F217-EA7C-AA8A-E3F883F71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7464" y="5179065"/>
            <a:ext cx="1536394" cy="1097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File:OMRON Logo.svg - Wikipedia">
            <a:extLst>
              <a:ext uri="{FF2B5EF4-FFF2-40B4-BE49-F238E27FC236}">
                <a16:creationId xmlns:a16="http://schemas.microsoft.com/office/drawing/2014/main" id="{F0A7BF07-EEF6-E726-A0F9-35D40E1CCC4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527950" y="1836735"/>
            <a:ext cx="1596068" cy="378718"/>
          </a:xfrm>
          <a:prstGeom prst="rect">
            <a:avLst/>
          </a:prstGeom>
        </p:spPr>
      </p:pic>
      <p:pic>
        <p:nvPicPr>
          <p:cNvPr id="12" name="Picture 3" descr="A black and blue logo&#10;&#10;Description automatically generated">
            <a:extLst>
              <a:ext uri="{FF2B5EF4-FFF2-40B4-BE49-F238E27FC236}">
                <a16:creationId xmlns:a16="http://schemas.microsoft.com/office/drawing/2014/main" id="{A054D11E-F92C-E611-9526-C22023C0D0E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159349" y="5033147"/>
            <a:ext cx="2685862" cy="1243342"/>
          </a:xfrm>
          <a:prstGeom prst="rect">
            <a:avLst/>
          </a:prstGeom>
        </p:spPr>
      </p:pic>
      <p:pic>
        <p:nvPicPr>
          <p:cNvPr id="13" name="Picture 4" descr="A red square with white text&#10;&#10;Description automatically generated">
            <a:extLst>
              <a:ext uri="{FF2B5EF4-FFF2-40B4-BE49-F238E27FC236}">
                <a16:creationId xmlns:a16="http://schemas.microsoft.com/office/drawing/2014/main" id="{D8ACB37B-A454-E756-8C54-FBBADFDD6B7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790019" y="341566"/>
            <a:ext cx="2560537" cy="938983"/>
          </a:xfrm>
          <a:prstGeom prst="rect">
            <a:avLst/>
          </a:prstGeom>
        </p:spPr>
      </p:pic>
      <p:pic>
        <p:nvPicPr>
          <p:cNvPr id="14" name="Picture 5" descr="A logo with a black background&#10;&#10;Description automatically generated">
            <a:extLst>
              <a:ext uri="{FF2B5EF4-FFF2-40B4-BE49-F238E27FC236}">
                <a16:creationId xmlns:a16="http://schemas.microsoft.com/office/drawing/2014/main" id="{F4E27D47-9EE5-96A1-D02D-FE15AE21B4F5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348008" y="3680926"/>
            <a:ext cx="2902652" cy="1017816"/>
          </a:xfrm>
          <a:prstGeom prst="rect">
            <a:avLst/>
          </a:prstGeom>
        </p:spPr>
      </p:pic>
      <p:pic>
        <p:nvPicPr>
          <p:cNvPr id="15" name="Picture 6" descr="A logo with text on it&#10;&#10;Description automatically generated">
            <a:extLst>
              <a:ext uri="{FF2B5EF4-FFF2-40B4-BE49-F238E27FC236}">
                <a16:creationId xmlns:a16="http://schemas.microsoft.com/office/drawing/2014/main" id="{0C9A3CB0-6B1F-167D-C4AD-14BF90E1A743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038421" y="2674125"/>
            <a:ext cx="2185870" cy="806517"/>
          </a:xfrm>
          <a:prstGeom prst="rect">
            <a:avLst/>
          </a:prstGeom>
        </p:spPr>
      </p:pic>
      <p:pic>
        <p:nvPicPr>
          <p:cNvPr id="16" name="Picture 7" descr="A logo with wings and a football ball&#10;&#10;Description automatically generated">
            <a:extLst>
              <a:ext uri="{FF2B5EF4-FFF2-40B4-BE49-F238E27FC236}">
                <a16:creationId xmlns:a16="http://schemas.microsoft.com/office/drawing/2014/main" id="{85A45836-596F-D334-B177-3DA084A54F62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741732" y="1285980"/>
            <a:ext cx="1413397" cy="1418454"/>
          </a:xfrm>
          <a:prstGeom prst="rect">
            <a:avLst/>
          </a:prstGeom>
        </p:spPr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36901182-C611-A66A-6C22-3F77AFEE7269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742328" y="1575574"/>
            <a:ext cx="1958360" cy="710956"/>
          </a:xfrm>
          <a:prstGeom prst="rect">
            <a:avLst/>
          </a:prstGeom>
        </p:spPr>
      </p:pic>
      <p:pic>
        <p:nvPicPr>
          <p:cNvPr id="20" name="Afbeelding 19">
            <a:extLst>
              <a:ext uri="{FF2B5EF4-FFF2-40B4-BE49-F238E27FC236}">
                <a16:creationId xmlns:a16="http://schemas.microsoft.com/office/drawing/2014/main" id="{300AEDEA-70FB-DE3A-BAF4-9C48A1888C0A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721508" y="406940"/>
            <a:ext cx="2339098" cy="1072087"/>
          </a:xfrm>
          <a:prstGeom prst="rect">
            <a:avLst/>
          </a:prstGeom>
        </p:spPr>
      </p:pic>
      <p:pic>
        <p:nvPicPr>
          <p:cNvPr id="21" name="Afbeelding 20">
            <a:extLst>
              <a:ext uri="{FF2B5EF4-FFF2-40B4-BE49-F238E27FC236}">
                <a16:creationId xmlns:a16="http://schemas.microsoft.com/office/drawing/2014/main" id="{9571E079-EDBF-8CF2-6D9A-4BBDA90097C4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9131356" y="1595551"/>
            <a:ext cx="2438400" cy="78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26129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82B58F8-F11B-413D-8205-8078F7D9E0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2021840"/>
          </a:xfrm>
        </p:spPr>
        <p:txBody>
          <a:bodyPr/>
          <a:lstStyle/>
          <a:p>
            <a:r>
              <a:rPr lang="nl-NL" sz="4800" dirty="0" err="1">
                <a:solidFill>
                  <a:schemeClr val="accent1"/>
                </a:solidFill>
              </a:rPr>
              <a:t>Spatial</a:t>
            </a:r>
            <a:r>
              <a:rPr lang="nl-NL" sz="4800" dirty="0">
                <a:solidFill>
                  <a:schemeClr val="accent1"/>
                </a:solidFill>
              </a:rPr>
              <a:t> LMS en VR scenario</a:t>
            </a:r>
            <a:br>
              <a:rPr lang="nl-NL" sz="4800" dirty="0">
                <a:solidFill>
                  <a:schemeClr val="accent1"/>
                </a:solidFill>
              </a:rPr>
            </a:br>
            <a:r>
              <a:rPr lang="nl-NL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Start tour…</a:t>
            </a:r>
            <a:endParaRPr lang="nl-NL" dirty="0"/>
          </a:p>
        </p:txBody>
      </p:sp>
      <p:pic>
        <p:nvPicPr>
          <p:cNvPr id="3" name="Picture 4">
            <a:extLst>
              <a:ext uri="{FF2B5EF4-FFF2-40B4-BE49-F238E27FC236}">
                <a16:creationId xmlns:a16="http://schemas.microsoft.com/office/drawing/2014/main" id="{80EB958B-E8F4-496A-EAD0-2C4C09A8A46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494"/>
          <a:stretch/>
        </p:blipFill>
        <p:spPr bwMode="auto">
          <a:xfrm>
            <a:off x="5897880" y="2112385"/>
            <a:ext cx="6293667" cy="3863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CC51D896-3AC0-5FEC-4901-2A5E7357409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8" t="9809" b="5592"/>
          <a:stretch/>
        </p:blipFill>
        <p:spPr bwMode="auto">
          <a:xfrm>
            <a:off x="0" y="2112385"/>
            <a:ext cx="5803662" cy="3863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518734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82B58F8-F11B-413D-8205-8078F7D9E0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2021840"/>
          </a:xfrm>
        </p:spPr>
        <p:txBody>
          <a:bodyPr/>
          <a:lstStyle/>
          <a:p>
            <a:r>
              <a:rPr lang="nl-NL" sz="4800" dirty="0" err="1">
                <a:solidFill>
                  <a:schemeClr val="accent1"/>
                </a:solidFill>
              </a:rPr>
              <a:t>Spatial</a:t>
            </a:r>
            <a:r>
              <a:rPr lang="nl-NL" sz="4800" dirty="0">
                <a:solidFill>
                  <a:schemeClr val="accent1"/>
                </a:solidFill>
              </a:rPr>
              <a:t> scenario </a:t>
            </a:r>
            <a:r>
              <a:rPr lang="nl-NL" sz="4800" dirty="0" err="1">
                <a:solidFill>
                  <a:schemeClr val="accent1"/>
                </a:solidFill>
              </a:rPr>
              <a:t>learning</a:t>
            </a:r>
            <a:br>
              <a:rPr lang="nl-NL" sz="4800" dirty="0">
                <a:solidFill>
                  <a:schemeClr val="accent1"/>
                </a:solidFill>
              </a:rPr>
            </a:br>
            <a:r>
              <a:rPr lang="nl-NL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Start tour…</a:t>
            </a:r>
            <a:endParaRPr lang="nl-NL" dirty="0"/>
          </a:p>
        </p:txBody>
      </p:sp>
      <p:pic>
        <p:nvPicPr>
          <p:cNvPr id="5" name="Picture 8" descr="A white board with a picture of a person standing on it&#10;&#10;Description automatically generated">
            <a:extLst>
              <a:ext uri="{FF2B5EF4-FFF2-40B4-BE49-F238E27FC236}">
                <a16:creationId xmlns:a16="http://schemas.microsoft.com/office/drawing/2014/main" id="{6BE2765A-492C-A9C1-25E8-1048E12F3A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112385"/>
            <a:ext cx="6096000" cy="3863923"/>
          </a:xfrm>
          <a:prstGeom prst="rect">
            <a:avLst/>
          </a:prstGeom>
        </p:spPr>
      </p:pic>
      <p:pic>
        <p:nvPicPr>
          <p:cNvPr id="6" name="Picture 6" descr="A close-up of a pipe&#10;&#10;Description automatically generated">
            <a:extLst>
              <a:ext uri="{FF2B5EF4-FFF2-40B4-BE49-F238E27FC236}">
                <a16:creationId xmlns:a16="http://schemas.microsoft.com/office/drawing/2014/main" id="{96405D28-6FB0-282E-78D5-83E3AE4B1F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12389"/>
            <a:ext cx="5987988" cy="3863923"/>
          </a:xfrm>
          <a:prstGeom prst="rect">
            <a:avLst/>
          </a:prstGeom>
        </p:spPr>
      </p:pic>
      <p:sp>
        <p:nvSpPr>
          <p:cNvPr id="7" name="Vrije vorm 6">
            <a:extLst>
              <a:ext uri="{FF2B5EF4-FFF2-40B4-BE49-F238E27FC236}">
                <a16:creationId xmlns:a16="http://schemas.microsoft.com/office/drawing/2014/main" id="{1580FFDB-F845-0E78-9CFD-913F786BB5F7}"/>
              </a:ext>
            </a:extLst>
          </p:cNvPr>
          <p:cNvSpPr/>
          <p:nvPr/>
        </p:nvSpPr>
        <p:spPr>
          <a:xfrm>
            <a:off x="428293" y="4519369"/>
            <a:ext cx="4887121" cy="1962461"/>
          </a:xfrm>
          <a:custGeom>
            <a:avLst/>
            <a:gdLst>
              <a:gd name="connsiteX0" fmla="*/ 138073 w 4167043"/>
              <a:gd name="connsiteY0" fmla="*/ 0 h 2346273"/>
              <a:gd name="connsiteX1" fmla="*/ 398201 w 4167043"/>
              <a:gd name="connsiteY1" fmla="*/ 0 h 2346273"/>
              <a:gd name="connsiteX2" fmla="*/ 690347 w 4167043"/>
              <a:gd name="connsiteY2" fmla="*/ 0 h 2346273"/>
              <a:gd name="connsiteX3" fmla="*/ 3476696 w 4167043"/>
              <a:gd name="connsiteY3" fmla="*/ 0 h 2346273"/>
              <a:gd name="connsiteX4" fmla="*/ 3762578 w 4167043"/>
              <a:gd name="connsiteY4" fmla="*/ 0 h 2346273"/>
              <a:gd name="connsiteX5" fmla="*/ 4028970 w 4167043"/>
              <a:gd name="connsiteY5" fmla="*/ 0 h 2346273"/>
              <a:gd name="connsiteX6" fmla="*/ 4167043 w 4167043"/>
              <a:gd name="connsiteY6" fmla="*/ 138073 h 2346273"/>
              <a:gd name="connsiteX7" fmla="*/ 4167043 w 4167043"/>
              <a:gd name="connsiteY7" fmla="*/ 2208200 h 2346273"/>
              <a:gd name="connsiteX8" fmla="*/ 4028970 w 4167043"/>
              <a:gd name="connsiteY8" fmla="*/ 2346273 h 2346273"/>
              <a:gd name="connsiteX9" fmla="*/ 3762578 w 4167043"/>
              <a:gd name="connsiteY9" fmla="*/ 2346273 h 2346273"/>
              <a:gd name="connsiteX10" fmla="*/ 3476696 w 4167043"/>
              <a:gd name="connsiteY10" fmla="*/ 2346273 h 2346273"/>
              <a:gd name="connsiteX11" fmla="*/ 690347 w 4167043"/>
              <a:gd name="connsiteY11" fmla="*/ 2346273 h 2346273"/>
              <a:gd name="connsiteX12" fmla="*/ 398201 w 4167043"/>
              <a:gd name="connsiteY12" fmla="*/ 2346273 h 2346273"/>
              <a:gd name="connsiteX13" fmla="*/ 138073 w 4167043"/>
              <a:gd name="connsiteY13" fmla="*/ 2346273 h 2346273"/>
              <a:gd name="connsiteX14" fmla="*/ 0 w 4167043"/>
              <a:gd name="connsiteY14" fmla="*/ 2208200 h 2346273"/>
              <a:gd name="connsiteX15" fmla="*/ 0 w 4167043"/>
              <a:gd name="connsiteY15" fmla="*/ 138073 h 2346273"/>
              <a:gd name="connsiteX16" fmla="*/ 138073 w 4167043"/>
              <a:gd name="connsiteY16" fmla="*/ 0 h 2346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167043" h="2346273">
                <a:moveTo>
                  <a:pt x="138073" y="0"/>
                </a:moveTo>
                <a:lnTo>
                  <a:pt x="398201" y="0"/>
                </a:lnTo>
                <a:lnTo>
                  <a:pt x="690347" y="0"/>
                </a:lnTo>
                <a:lnTo>
                  <a:pt x="3476696" y="0"/>
                </a:lnTo>
                <a:lnTo>
                  <a:pt x="3762578" y="0"/>
                </a:lnTo>
                <a:lnTo>
                  <a:pt x="4028970" y="0"/>
                </a:lnTo>
                <a:cubicBezTo>
                  <a:pt x="4105226" y="0"/>
                  <a:pt x="4167043" y="61817"/>
                  <a:pt x="4167043" y="138073"/>
                </a:cubicBezTo>
                <a:lnTo>
                  <a:pt x="4167043" y="2208200"/>
                </a:lnTo>
                <a:cubicBezTo>
                  <a:pt x="4167043" y="2284456"/>
                  <a:pt x="4105226" y="2346273"/>
                  <a:pt x="4028970" y="2346273"/>
                </a:cubicBezTo>
                <a:lnTo>
                  <a:pt x="3762578" y="2346273"/>
                </a:lnTo>
                <a:lnTo>
                  <a:pt x="3476696" y="2346273"/>
                </a:lnTo>
                <a:lnTo>
                  <a:pt x="690347" y="2346273"/>
                </a:lnTo>
                <a:lnTo>
                  <a:pt x="398201" y="2346273"/>
                </a:lnTo>
                <a:lnTo>
                  <a:pt x="138073" y="2346273"/>
                </a:lnTo>
                <a:cubicBezTo>
                  <a:pt x="61817" y="2346273"/>
                  <a:pt x="0" y="2284456"/>
                  <a:pt x="0" y="2208200"/>
                </a:cubicBezTo>
                <a:lnTo>
                  <a:pt x="0" y="138073"/>
                </a:lnTo>
                <a:cubicBezTo>
                  <a:pt x="0" y="61817"/>
                  <a:pt x="61817" y="0"/>
                  <a:pt x="138073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nl-NL"/>
          </a:p>
        </p:txBody>
      </p:sp>
      <p:sp>
        <p:nvSpPr>
          <p:cNvPr id="8" name="Tijdelijke aanduiding voor tekst 2">
            <a:extLst>
              <a:ext uri="{FF2B5EF4-FFF2-40B4-BE49-F238E27FC236}">
                <a16:creationId xmlns:a16="http://schemas.microsoft.com/office/drawing/2014/main" id="{C0B7FCD7-9393-CF51-D637-30A7823D49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28293" y="4519369"/>
            <a:ext cx="5191922" cy="1962461"/>
          </a:xfrm>
        </p:spPr>
        <p:txBody>
          <a:bodyPr lIns="360000" tIns="360000" rIns="360000" bIns="360000">
            <a:no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800" dirty="0"/>
              <a:t>Trainen en leren zonder dat je op locatie bent  zorgt er voor dat je makkelijk onthoud en situaties beter </a:t>
            </a:r>
            <a:br>
              <a:rPr lang="nl-NL" sz="1800" dirty="0"/>
            </a:br>
            <a:r>
              <a:rPr lang="nl-NL" sz="1800" dirty="0"/>
              <a:t>gaat herkennen.</a:t>
            </a:r>
          </a:p>
        </p:txBody>
      </p:sp>
    </p:spTree>
    <p:extLst>
      <p:ext uri="{BB962C8B-B14F-4D97-AF65-F5344CB8AC3E}">
        <p14:creationId xmlns:p14="http://schemas.microsoft.com/office/powerpoint/2010/main" val="107371785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A large white box in a room&#10;&#10;Description automatically generated with medium confidence">
            <a:hlinkClick r:id="rId2"/>
            <a:extLst>
              <a:ext uri="{FF2B5EF4-FFF2-40B4-BE49-F238E27FC236}">
                <a16:creationId xmlns:a16="http://schemas.microsoft.com/office/drawing/2014/main" id="{47E6961D-95A1-F48A-AB59-E1F6CB7B11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6771" y="0"/>
            <a:ext cx="8245229" cy="6857999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682B58F8-F11B-413D-8205-8078F7D9E0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2021840"/>
          </a:xfrm>
        </p:spPr>
        <p:txBody>
          <a:bodyPr/>
          <a:lstStyle/>
          <a:p>
            <a:r>
              <a:rPr lang="nl-NL" sz="4800" dirty="0">
                <a:solidFill>
                  <a:schemeClr val="accent1"/>
                </a:solidFill>
              </a:rPr>
              <a:t>Virtuele beursstand</a:t>
            </a:r>
            <a:br>
              <a:rPr lang="nl-NL" sz="4800" dirty="0">
                <a:solidFill>
                  <a:schemeClr val="accent1"/>
                </a:solidFill>
              </a:rPr>
            </a:br>
            <a:r>
              <a:rPr lang="nl-NL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Start tour…</a:t>
            </a:r>
            <a:endParaRPr lang="nl-NL" dirty="0"/>
          </a:p>
        </p:txBody>
      </p:sp>
      <p:sp>
        <p:nvSpPr>
          <p:cNvPr id="7" name="Vrije vorm 6">
            <a:extLst>
              <a:ext uri="{FF2B5EF4-FFF2-40B4-BE49-F238E27FC236}">
                <a16:creationId xmlns:a16="http://schemas.microsoft.com/office/drawing/2014/main" id="{1580FFDB-F845-0E78-9CFD-913F786BB5F7}"/>
              </a:ext>
            </a:extLst>
          </p:cNvPr>
          <p:cNvSpPr/>
          <p:nvPr/>
        </p:nvSpPr>
        <p:spPr>
          <a:xfrm>
            <a:off x="428293" y="3451551"/>
            <a:ext cx="4054497" cy="2088995"/>
          </a:xfrm>
          <a:custGeom>
            <a:avLst/>
            <a:gdLst>
              <a:gd name="connsiteX0" fmla="*/ 138073 w 4167043"/>
              <a:gd name="connsiteY0" fmla="*/ 0 h 2346273"/>
              <a:gd name="connsiteX1" fmla="*/ 398201 w 4167043"/>
              <a:gd name="connsiteY1" fmla="*/ 0 h 2346273"/>
              <a:gd name="connsiteX2" fmla="*/ 690347 w 4167043"/>
              <a:gd name="connsiteY2" fmla="*/ 0 h 2346273"/>
              <a:gd name="connsiteX3" fmla="*/ 3476696 w 4167043"/>
              <a:gd name="connsiteY3" fmla="*/ 0 h 2346273"/>
              <a:gd name="connsiteX4" fmla="*/ 3762578 w 4167043"/>
              <a:gd name="connsiteY4" fmla="*/ 0 h 2346273"/>
              <a:gd name="connsiteX5" fmla="*/ 4028970 w 4167043"/>
              <a:gd name="connsiteY5" fmla="*/ 0 h 2346273"/>
              <a:gd name="connsiteX6" fmla="*/ 4167043 w 4167043"/>
              <a:gd name="connsiteY6" fmla="*/ 138073 h 2346273"/>
              <a:gd name="connsiteX7" fmla="*/ 4167043 w 4167043"/>
              <a:gd name="connsiteY7" fmla="*/ 2208200 h 2346273"/>
              <a:gd name="connsiteX8" fmla="*/ 4028970 w 4167043"/>
              <a:gd name="connsiteY8" fmla="*/ 2346273 h 2346273"/>
              <a:gd name="connsiteX9" fmla="*/ 3762578 w 4167043"/>
              <a:gd name="connsiteY9" fmla="*/ 2346273 h 2346273"/>
              <a:gd name="connsiteX10" fmla="*/ 3476696 w 4167043"/>
              <a:gd name="connsiteY10" fmla="*/ 2346273 h 2346273"/>
              <a:gd name="connsiteX11" fmla="*/ 690347 w 4167043"/>
              <a:gd name="connsiteY11" fmla="*/ 2346273 h 2346273"/>
              <a:gd name="connsiteX12" fmla="*/ 398201 w 4167043"/>
              <a:gd name="connsiteY12" fmla="*/ 2346273 h 2346273"/>
              <a:gd name="connsiteX13" fmla="*/ 138073 w 4167043"/>
              <a:gd name="connsiteY13" fmla="*/ 2346273 h 2346273"/>
              <a:gd name="connsiteX14" fmla="*/ 0 w 4167043"/>
              <a:gd name="connsiteY14" fmla="*/ 2208200 h 2346273"/>
              <a:gd name="connsiteX15" fmla="*/ 0 w 4167043"/>
              <a:gd name="connsiteY15" fmla="*/ 138073 h 2346273"/>
              <a:gd name="connsiteX16" fmla="*/ 138073 w 4167043"/>
              <a:gd name="connsiteY16" fmla="*/ 0 h 2346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167043" h="2346273">
                <a:moveTo>
                  <a:pt x="138073" y="0"/>
                </a:moveTo>
                <a:lnTo>
                  <a:pt x="398201" y="0"/>
                </a:lnTo>
                <a:lnTo>
                  <a:pt x="690347" y="0"/>
                </a:lnTo>
                <a:lnTo>
                  <a:pt x="3476696" y="0"/>
                </a:lnTo>
                <a:lnTo>
                  <a:pt x="3762578" y="0"/>
                </a:lnTo>
                <a:lnTo>
                  <a:pt x="4028970" y="0"/>
                </a:lnTo>
                <a:cubicBezTo>
                  <a:pt x="4105226" y="0"/>
                  <a:pt x="4167043" y="61817"/>
                  <a:pt x="4167043" y="138073"/>
                </a:cubicBezTo>
                <a:lnTo>
                  <a:pt x="4167043" y="2208200"/>
                </a:lnTo>
                <a:cubicBezTo>
                  <a:pt x="4167043" y="2284456"/>
                  <a:pt x="4105226" y="2346273"/>
                  <a:pt x="4028970" y="2346273"/>
                </a:cubicBezTo>
                <a:lnTo>
                  <a:pt x="3762578" y="2346273"/>
                </a:lnTo>
                <a:lnTo>
                  <a:pt x="3476696" y="2346273"/>
                </a:lnTo>
                <a:lnTo>
                  <a:pt x="690347" y="2346273"/>
                </a:lnTo>
                <a:lnTo>
                  <a:pt x="398201" y="2346273"/>
                </a:lnTo>
                <a:lnTo>
                  <a:pt x="138073" y="2346273"/>
                </a:lnTo>
                <a:cubicBezTo>
                  <a:pt x="61817" y="2346273"/>
                  <a:pt x="0" y="2284456"/>
                  <a:pt x="0" y="2208200"/>
                </a:cubicBezTo>
                <a:lnTo>
                  <a:pt x="0" y="138073"/>
                </a:lnTo>
                <a:cubicBezTo>
                  <a:pt x="0" y="61817"/>
                  <a:pt x="61817" y="0"/>
                  <a:pt x="138073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nl-NL"/>
          </a:p>
        </p:txBody>
      </p:sp>
      <p:sp>
        <p:nvSpPr>
          <p:cNvPr id="8" name="Tijdelijke aanduiding voor tekst 2">
            <a:extLst>
              <a:ext uri="{FF2B5EF4-FFF2-40B4-BE49-F238E27FC236}">
                <a16:creationId xmlns:a16="http://schemas.microsoft.com/office/drawing/2014/main" id="{C0B7FCD7-9393-CF51-D637-30A7823D49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28293" y="3451550"/>
            <a:ext cx="4106536" cy="1962461"/>
          </a:xfrm>
        </p:spPr>
        <p:txBody>
          <a:bodyPr lIns="360000" tIns="360000" rIns="360000" bIns="360000">
            <a:no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800" dirty="0"/>
              <a:t>Een investering in een beursstand kost veel geld. Gebruik die investering ook na de beurs</a:t>
            </a:r>
          </a:p>
        </p:txBody>
      </p:sp>
      <p:pic>
        <p:nvPicPr>
          <p:cNvPr id="9" name="Afbeelding 8" descr="Afbeelding met Graphics, Lettertype, symbool, ontwerp&#10;&#10;Automatisch gegenereerde beschrijving">
            <a:extLst>
              <a:ext uri="{FF2B5EF4-FFF2-40B4-BE49-F238E27FC236}">
                <a16:creationId xmlns:a16="http://schemas.microsoft.com/office/drawing/2014/main" id="{5AB89628-7641-27C7-37C9-CBF4A418A8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15000" y="6138001"/>
            <a:ext cx="792000" cy="719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5289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5B86589-D0DE-1D3A-B4E0-D41FA06171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Hoe vertel jij </a:t>
            </a:r>
            <a:br>
              <a:rPr lang="nl-NL" dirty="0"/>
            </a:br>
            <a:r>
              <a:rPr lang="nl-NL" dirty="0"/>
              <a:t>je verhaal?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990CF6CE-85F3-0B69-99C2-70ABAA386FD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6932527" y="1352062"/>
            <a:ext cx="5505938" cy="5505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65345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82B58F8-F11B-413D-8205-8078F7D9E0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2021840"/>
          </a:xfrm>
        </p:spPr>
        <p:txBody>
          <a:bodyPr>
            <a:normAutofit/>
          </a:bodyPr>
          <a:lstStyle/>
          <a:p>
            <a:r>
              <a:rPr lang="nl-NL" sz="4800" dirty="0">
                <a:solidFill>
                  <a:schemeClr val="accent1"/>
                </a:solidFill>
              </a:rPr>
              <a:t>Visie</a:t>
            </a:r>
            <a:br>
              <a:rPr lang="nl-NL" dirty="0"/>
            </a:br>
            <a:r>
              <a:rPr lang="nl-NL" dirty="0"/>
              <a:t>100% overtuigd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AE9B7A0D-DD09-18EA-4D3E-486984E57B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9450" y="2090103"/>
            <a:ext cx="5754722" cy="4280217"/>
          </a:xfrm>
        </p:spPr>
        <p:txBody>
          <a:bodyPr/>
          <a:lstStyle/>
          <a:p>
            <a:r>
              <a:rPr lang="nl-NL" dirty="0"/>
              <a:t>Wij zijn ervan overtuigd dat de online en offline werelden steeds meer samensmelten en elkaar kunnen verrijken. Elk aanbod richting klanten, medewerkers en partners beïnvloedt je imago. </a:t>
            </a:r>
          </a:p>
          <a:p>
            <a:r>
              <a:rPr lang="nl-NL" dirty="0"/>
              <a:t>Een krachtige digitale merkidentiteit, gecombineerd met een aantrekkelijke vormgeving en optimale gebruikerservaring, versterkt de positie en het succes van je merk, dienst en onderneming.</a:t>
            </a: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75317BB0-F6A0-7760-9676-765AB0C7A27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5895" y="948003"/>
            <a:ext cx="5909997" cy="5909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2117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82B58F8-F11B-413D-8205-8078F7D9E0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2021840"/>
          </a:xfrm>
        </p:spPr>
        <p:txBody>
          <a:bodyPr>
            <a:normAutofit/>
          </a:bodyPr>
          <a:lstStyle/>
          <a:p>
            <a:r>
              <a:rPr lang="nl-NL" sz="4800" dirty="0">
                <a:solidFill>
                  <a:schemeClr val="accent1"/>
                </a:solidFill>
              </a:rPr>
              <a:t>Visie</a:t>
            </a:r>
            <a:br>
              <a:rPr lang="nl-NL" dirty="0"/>
            </a:br>
            <a:r>
              <a:rPr lang="nl-NL" dirty="0"/>
              <a:t>100% overtuigd</a:t>
            </a:r>
          </a:p>
        </p:txBody>
      </p:sp>
      <p:pic>
        <p:nvPicPr>
          <p:cNvPr id="30" name="Graphic 29">
            <a:extLst>
              <a:ext uri="{FF2B5EF4-FFF2-40B4-BE49-F238E27FC236}">
                <a16:creationId xmlns:a16="http://schemas.microsoft.com/office/drawing/2014/main" id="{F7FFF1A4-85D6-19AB-4182-5056B40ADA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18654" y="3168959"/>
            <a:ext cx="1924361" cy="1696937"/>
          </a:xfrm>
          <a:prstGeom prst="rect">
            <a:avLst/>
          </a:prstGeom>
        </p:spPr>
      </p:pic>
      <p:pic>
        <p:nvPicPr>
          <p:cNvPr id="31" name="Graphic 30">
            <a:extLst>
              <a:ext uri="{FF2B5EF4-FFF2-40B4-BE49-F238E27FC236}">
                <a16:creationId xmlns:a16="http://schemas.microsoft.com/office/drawing/2014/main" id="{809FD6AB-2D4B-54D1-202A-F1B2A6B198C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5645149" y="1146022"/>
            <a:ext cx="1818146" cy="1696937"/>
          </a:xfrm>
          <a:prstGeom prst="rect">
            <a:avLst/>
          </a:prstGeom>
        </p:spPr>
      </p:pic>
      <p:pic>
        <p:nvPicPr>
          <p:cNvPr id="32" name="Graphic 31">
            <a:extLst>
              <a:ext uri="{FF2B5EF4-FFF2-40B4-BE49-F238E27FC236}">
                <a16:creationId xmlns:a16="http://schemas.microsoft.com/office/drawing/2014/main" id="{76EF5D21-353B-56FA-5EAC-46CE8A4DE77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9659363" y="4053121"/>
            <a:ext cx="1337970" cy="1696937"/>
          </a:xfrm>
          <a:prstGeom prst="rect">
            <a:avLst/>
          </a:prstGeom>
        </p:spPr>
      </p:pic>
      <p:sp>
        <p:nvSpPr>
          <p:cNvPr id="38" name="Vrije vorm 37">
            <a:extLst>
              <a:ext uri="{FF2B5EF4-FFF2-40B4-BE49-F238E27FC236}">
                <a16:creationId xmlns:a16="http://schemas.microsoft.com/office/drawing/2014/main" id="{A0983686-66B3-BAC5-399B-DBF6E4BABF06}"/>
              </a:ext>
            </a:extLst>
          </p:cNvPr>
          <p:cNvSpPr/>
          <p:nvPr/>
        </p:nvSpPr>
        <p:spPr>
          <a:xfrm>
            <a:off x="2532637" y="3011342"/>
            <a:ext cx="2062809" cy="2624400"/>
          </a:xfrm>
          <a:custGeom>
            <a:avLst/>
            <a:gdLst>
              <a:gd name="connsiteX0" fmla="*/ 141907 w 2062809"/>
              <a:gd name="connsiteY0" fmla="*/ 0 h 2625103"/>
              <a:gd name="connsiteX1" fmla="*/ 595199 w 2062809"/>
              <a:gd name="connsiteY1" fmla="*/ 0 h 2625103"/>
              <a:gd name="connsiteX2" fmla="*/ 709518 w 2062809"/>
              <a:gd name="connsiteY2" fmla="*/ 0 h 2625103"/>
              <a:gd name="connsiteX3" fmla="*/ 1009414 w 2062809"/>
              <a:gd name="connsiteY3" fmla="*/ 0 h 2625103"/>
              <a:gd name="connsiteX4" fmla="*/ 1162810 w 2062809"/>
              <a:gd name="connsiteY4" fmla="*/ 0 h 2625103"/>
              <a:gd name="connsiteX5" fmla="*/ 1353291 w 2062809"/>
              <a:gd name="connsiteY5" fmla="*/ 0 h 2625103"/>
              <a:gd name="connsiteX6" fmla="*/ 1577025 w 2062809"/>
              <a:gd name="connsiteY6" fmla="*/ 0 h 2625103"/>
              <a:gd name="connsiteX7" fmla="*/ 1920902 w 2062809"/>
              <a:gd name="connsiteY7" fmla="*/ 0 h 2625103"/>
              <a:gd name="connsiteX8" fmla="*/ 2062809 w 2062809"/>
              <a:gd name="connsiteY8" fmla="*/ 141907 h 2625103"/>
              <a:gd name="connsiteX9" fmla="*/ 2062809 w 2062809"/>
              <a:gd name="connsiteY9" fmla="*/ 2483196 h 2625103"/>
              <a:gd name="connsiteX10" fmla="*/ 1920902 w 2062809"/>
              <a:gd name="connsiteY10" fmla="*/ 2625103 h 2625103"/>
              <a:gd name="connsiteX11" fmla="*/ 1577025 w 2062809"/>
              <a:gd name="connsiteY11" fmla="*/ 2625103 h 2625103"/>
              <a:gd name="connsiteX12" fmla="*/ 1353291 w 2062809"/>
              <a:gd name="connsiteY12" fmla="*/ 2625103 h 2625103"/>
              <a:gd name="connsiteX13" fmla="*/ 1162810 w 2062809"/>
              <a:gd name="connsiteY13" fmla="*/ 2625103 h 2625103"/>
              <a:gd name="connsiteX14" fmla="*/ 1009414 w 2062809"/>
              <a:gd name="connsiteY14" fmla="*/ 2625103 h 2625103"/>
              <a:gd name="connsiteX15" fmla="*/ 709518 w 2062809"/>
              <a:gd name="connsiteY15" fmla="*/ 2625103 h 2625103"/>
              <a:gd name="connsiteX16" fmla="*/ 595199 w 2062809"/>
              <a:gd name="connsiteY16" fmla="*/ 2625103 h 2625103"/>
              <a:gd name="connsiteX17" fmla="*/ 141907 w 2062809"/>
              <a:gd name="connsiteY17" fmla="*/ 2625103 h 2625103"/>
              <a:gd name="connsiteX18" fmla="*/ 0 w 2062809"/>
              <a:gd name="connsiteY18" fmla="*/ 2483196 h 2625103"/>
              <a:gd name="connsiteX19" fmla="*/ 0 w 2062809"/>
              <a:gd name="connsiteY19" fmla="*/ 141907 h 2625103"/>
              <a:gd name="connsiteX20" fmla="*/ 141907 w 2062809"/>
              <a:gd name="connsiteY20" fmla="*/ 0 h 2625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62809" h="2625103">
                <a:moveTo>
                  <a:pt x="141907" y="0"/>
                </a:moveTo>
                <a:lnTo>
                  <a:pt x="595199" y="0"/>
                </a:lnTo>
                <a:lnTo>
                  <a:pt x="709518" y="0"/>
                </a:lnTo>
                <a:lnTo>
                  <a:pt x="1009414" y="0"/>
                </a:lnTo>
                <a:lnTo>
                  <a:pt x="1162810" y="0"/>
                </a:lnTo>
                <a:lnTo>
                  <a:pt x="1353291" y="0"/>
                </a:lnTo>
                <a:lnTo>
                  <a:pt x="1577025" y="0"/>
                </a:lnTo>
                <a:lnTo>
                  <a:pt x="1920902" y="0"/>
                </a:lnTo>
                <a:cubicBezTo>
                  <a:pt x="1999275" y="0"/>
                  <a:pt x="2062809" y="63534"/>
                  <a:pt x="2062809" y="141907"/>
                </a:cubicBezTo>
                <a:lnTo>
                  <a:pt x="2062809" y="2483196"/>
                </a:lnTo>
                <a:cubicBezTo>
                  <a:pt x="2062809" y="2561569"/>
                  <a:pt x="1999275" y="2625103"/>
                  <a:pt x="1920902" y="2625103"/>
                </a:cubicBezTo>
                <a:lnTo>
                  <a:pt x="1577025" y="2625103"/>
                </a:lnTo>
                <a:lnTo>
                  <a:pt x="1353291" y="2625103"/>
                </a:lnTo>
                <a:lnTo>
                  <a:pt x="1162810" y="2625103"/>
                </a:lnTo>
                <a:lnTo>
                  <a:pt x="1009414" y="2625103"/>
                </a:lnTo>
                <a:lnTo>
                  <a:pt x="709518" y="2625103"/>
                </a:lnTo>
                <a:lnTo>
                  <a:pt x="595199" y="2625103"/>
                </a:lnTo>
                <a:lnTo>
                  <a:pt x="141907" y="2625103"/>
                </a:lnTo>
                <a:cubicBezTo>
                  <a:pt x="63534" y="2625103"/>
                  <a:pt x="0" y="2561569"/>
                  <a:pt x="0" y="2483196"/>
                </a:cubicBezTo>
                <a:lnTo>
                  <a:pt x="0" y="141907"/>
                </a:lnTo>
                <a:cubicBezTo>
                  <a:pt x="0" y="63534"/>
                  <a:pt x="63534" y="0"/>
                  <a:pt x="141907" y="0"/>
                </a:cubicBezTo>
                <a:close/>
              </a:path>
            </a:pathLst>
          </a:custGeom>
          <a:gradFill>
            <a:gsLst>
              <a:gs pos="100000">
                <a:schemeClr val="accent2">
                  <a:alpha val="75133"/>
                </a:schemeClr>
              </a:gs>
              <a:gs pos="0">
                <a:schemeClr val="accent2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nl-NL"/>
          </a:p>
        </p:txBody>
      </p:sp>
      <p:sp>
        <p:nvSpPr>
          <p:cNvPr id="39" name="Vrije vorm 38">
            <a:extLst>
              <a:ext uri="{FF2B5EF4-FFF2-40B4-BE49-F238E27FC236}">
                <a16:creationId xmlns:a16="http://schemas.microsoft.com/office/drawing/2014/main" id="{EE326DFB-5773-A813-4622-58B75219A998}"/>
              </a:ext>
            </a:extLst>
          </p:cNvPr>
          <p:cNvSpPr/>
          <p:nvPr/>
        </p:nvSpPr>
        <p:spPr>
          <a:xfrm>
            <a:off x="4767439" y="3011342"/>
            <a:ext cx="2062809" cy="2624400"/>
          </a:xfrm>
          <a:custGeom>
            <a:avLst/>
            <a:gdLst>
              <a:gd name="connsiteX0" fmla="*/ 141907 w 2062809"/>
              <a:gd name="connsiteY0" fmla="*/ 0 h 2625103"/>
              <a:gd name="connsiteX1" fmla="*/ 595199 w 2062809"/>
              <a:gd name="connsiteY1" fmla="*/ 0 h 2625103"/>
              <a:gd name="connsiteX2" fmla="*/ 709518 w 2062809"/>
              <a:gd name="connsiteY2" fmla="*/ 0 h 2625103"/>
              <a:gd name="connsiteX3" fmla="*/ 1009414 w 2062809"/>
              <a:gd name="connsiteY3" fmla="*/ 0 h 2625103"/>
              <a:gd name="connsiteX4" fmla="*/ 1162810 w 2062809"/>
              <a:gd name="connsiteY4" fmla="*/ 0 h 2625103"/>
              <a:gd name="connsiteX5" fmla="*/ 1353291 w 2062809"/>
              <a:gd name="connsiteY5" fmla="*/ 0 h 2625103"/>
              <a:gd name="connsiteX6" fmla="*/ 1577025 w 2062809"/>
              <a:gd name="connsiteY6" fmla="*/ 0 h 2625103"/>
              <a:gd name="connsiteX7" fmla="*/ 1920902 w 2062809"/>
              <a:gd name="connsiteY7" fmla="*/ 0 h 2625103"/>
              <a:gd name="connsiteX8" fmla="*/ 2062809 w 2062809"/>
              <a:gd name="connsiteY8" fmla="*/ 141907 h 2625103"/>
              <a:gd name="connsiteX9" fmla="*/ 2062809 w 2062809"/>
              <a:gd name="connsiteY9" fmla="*/ 2483196 h 2625103"/>
              <a:gd name="connsiteX10" fmla="*/ 1920902 w 2062809"/>
              <a:gd name="connsiteY10" fmla="*/ 2625103 h 2625103"/>
              <a:gd name="connsiteX11" fmla="*/ 1577025 w 2062809"/>
              <a:gd name="connsiteY11" fmla="*/ 2625103 h 2625103"/>
              <a:gd name="connsiteX12" fmla="*/ 1353291 w 2062809"/>
              <a:gd name="connsiteY12" fmla="*/ 2625103 h 2625103"/>
              <a:gd name="connsiteX13" fmla="*/ 1162810 w 2062809"/>
              <a:gd name="connsiteY13" fmla="*/ 2625103 h 2625103"/>
              <a:gd name="connsiteX14" fmla="*/ 1009414 w 2062809"/>
              <a:gd name="connsiteY14" fmla="*/ 2625103 h 2625103"/>
              <a:gd name="connsiteX15" fmla="*/ 709518 w 2062809"/>
              <a:gd name="connsiteY15" fmla="*/ 2625103 h 2625103"/>
              <a:gd name="connsiteX16" fmla="*/ 595199 w 2062809"/>
              <a:gd name="connsiteY16" fmla="*/ 2625103 h 2625103"/>
              <a:gd name="connsiteX17" fmla="*/ 141907 w 2062809"/>
              <a:gd name="connsiteY17" fmla="*/ 2625103 h 2625103"/>
              <a:gd name="connsiteX18" fmla="*/ 0 w 2062809"/>
              <a:gd name="connsiteY18" fmla="*/ 2483196 h 2625103"/>
              <a:gd name="connsiteX19" fmla="*/ 0 w 2062809"/>
              <a:gd name="connsiteY19" fmla="*/ 141907 h 2625103"/>
              <a:gd name="connsiteX20" fmla="*/ 141907 w 2062809"/>
              <a:gd name="connsiteY20" fmla="*/ 0 h 2625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62809" h="2625103">
                <a:moveTo>
                  <a:pt x="141907" y="0"/>
                </a:moveTo>
                <a:lnTo>
                  <a:pt x="595199" y="0"/>
                </a:lnTo>
                <a:lnTo>
                  <a:pt x="709518" y="0"/>
                </a:lnTo>
                <a:lnTo>
                  <a:pt x="1009414" y="0"/>
                </a:lnTo>
                <a:lnTo>
                  <a:pt x="1162810" y="0"/>
                </a:lnTo>
                <a:lnTo>
                  <a:pt x="1353291" y="0"/>
                </a:lnTo>
                <a:lnTo>
                  <a:pt x="1577025" y="0"/>
                </a:lnTo>
                <a:lnTo>
                  <a:pt x="1920902" y="0"/>
                </a:lnTo>
                <a:cubicBezTo>
                  <a:pt x="1999275" y="0"/>
                  <a:pt x="2062809" y="63534"/>
                  <a:pt x="2062809" y="141907"/>
                </a:cubicBezTo>
                <a:lnTo>
                  <a:pt x="2062809" y="2483196"/>
                </a:lnTo>
                <a:cubicBezTo>
                  <a:pt x="2062809" y="2561569"/>
                  <a:pt x="1999275" y="2625103"/>
                  <a:pt x="1920902" y="2625103"/>
                </a:cubicBezTo>
                <a:lnTo>
                  <a:pt x="1577025" y="2625103"/>
                </a:lnTo>
                <a:lnTo>
                  <a:pt x="1353291" y="2625103"/>
                </a:lnTo>
                <a:lnTo>
                  <a:pt x="1162810" y="2625103"/>
                </a:lnTo>
                <a:lnTo>
                  <a:pt x="1009414" y="2625103"/>
                </a:lnTo>
                <a:lnTo>
                  <a:pt x="709518" y="2625103"/>
                </a:lnTo>
                <a:lnTo>
                  <a:pt x="595199" y="2625103"/>
                </a:lnTo>
                <a:lnTo>
                  <a:pt x="141907" y="2625103"/>
                </a:lnTo>
                <a:cubicBezTo>
                  <a:pt x="63534" y="2625103"/>
                  <a:pt x="0" y="2561569"/>
                  <a:pt x="0" y="2483196"/>
                </a:cubicBezTo>
                <a:lnTo>
                  <a:pt x="0" y="141907"/>
                </a:lnTo>
                <a:cubicBezTo>
                  <a:pt x="0" y="63534"/>
                  <a:pt x="63534" y="0"/>
                  <a:pt x="141907" y="0"/>
                </a:cubicBezTo>
                <a:close/>
              </a:path>
            </a:pathLst>
          </a:custGeom>
          <a:gradFill>
            <a:gsLst>
              <a:gs pos="100000">
                <a:schemeClr val="accent6">
                  <a:alpha val="75000"/>
                </a:schemeClr>
              </a:gs>
              <a:gs pos="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nl-NL"/>
          </a:p>
        </p:txBody>
      </p:sp>
      <p:sp>
        <p:nvSpPr>
          <p:cNvPr id="40" name="Vrije vorm 39">
            <a:extLst>
              <a:ext uri="{FF2B5EF4-FFF2-40B4-BE49-F238E27FC236}">
                <a16:creationId xmlns:a16="http://schemas.microsoft.com/office/drawing/2014/main" id="{0E248533-21ED-60B5-0550-4F3A9B934779}"/>
              </a:ext>
            </a:extLst>
          </p:cNvPr>
          <p:cNvSpPr/>
          <p:nvPr/>
        </p:nvSpPr>
        <p:spPr>
          <a:xfrm>
            <a:off x="6994816" y="3011342"/>
            <a:ext cx="2062809" cy="2624400"/>
          </a:xfrm>
          <a:custGeom>
            <a:avLst/>
            <a:gdLst>
              <a:gd name="connsiteX0" fmla="*/ 141907 w 2062809"/>
              <a:gd name="connsiteY0" fmla="*/ 0 h 2625103"/>
              <a:gd name="connsiteX1" fmla="*/ 595199 w 2062809"/>
              <a:gd name="connsiteY1" fmla="*/ 0 h 2625103"/>
              <a:gd name="connsiteX2" fmla="*/ 709518 w 2062809"/>
              <a:gd name="connsiteY2" fmla="*/ 0 h 2625103"/>
              <a:gd name="connsiteX3" fmla="*/ 1009414 w 2062809"/>
              <a:gd name="connsiteY3" fmla="*/ 0 h 2625103"/>
              <a:gd name="connsiteX4" fmla="*/ 1162810 w 2062809"/>
              <a:gd name="connsiteY4" fmla="*/ 0 h 2625103"/>
              <a:gd name="connsiteX5" fmla="*/ 1353291 w 2062809"/>
              <a:gd name="connsiteY5" fmla="*/ 0 h 2625103"/>
              <a:gd name="connsiteX6" fmla="*/ 1577025 w 2062809"/>
              <a:gd name="connsiteY6" fmla="*/ 0 h 2625103"/>
              <a:gd name="connsiteX7" fmla="*/ 1920902 w 2062809"/>
              <a:gd name="connsiteY7" fmla="*/ 0 h 2625103"/>
              <a:gd name="connsiteX8" fmla="*/ 2062809 w 2062809"/>
              <a:gd name="connsiteY8" fmla="*/ 141907 h 2625103"/>
              <a:gd name="connsiteX9" fmla="*/ 2062809 w 2062809"/>
              <a:gd name="connsiteY9" fmla="*/ 2483196 h 2625103"/>
              <a:gd name="connsiteX10" fmla="*/ 1920902 w 2062809"/>
              <a:gd name="connsiteY10" fmla="*/ 2625103 h 2625103"/>
              <a:gd name="connsiteX11" fmla="*/ 1577025 w 2062809"/>
              <a:gd name="connsiteY11" fmla="*/ 2625103 h 2625103"/>
              <a:gd name="connsiteX12" fmla="*/ 1353291 w 2062809"/>
              <a:gd name="connsiteY12" fmla="*/ 2625103 h 2625103"/>
              <a:gd name="connsiteX13" fmla="*/ 1162810 w 2062809"/>
              <a:gd name="connsiteY13" fmla="*/ 2625103 h 2625103"/>
              <a:gd name="connsiteX14" fmla="*/ 1009414 w 2062809"/>
              <a:gd name="connsiteY14" fmla="*/ 2625103 h 2625103"/>
              <a:gd name="connsiteX15" fmla="*/ 709518 w 2062809"/>
              <a:gd name="connsiteY15" fmla="*/ 2625103 h 2625103"/>
              <a:gd name="connsiteX16" fmla="*/ 595199 w 2062809"/>
              <a:gd name="connsiteY16" fmla="*/ 2625103 h 2625103"/>
              <a:gd name="connsiteX17" fmla="*/ 141907 w 2062809"/>
              <a:gd name="connsiteY17" fmla="*/ 2625103 h 2625103"/>
              <a:gd name="connsiteX18" fmla="*/ 0 w 2062809"/>
              <a:gd name="connsiteY18" fmla="*/ 2483196 h 2625103"/>
              <a:gd name="connsiteX19" fmla="*/ 0 w 2062809"/>
              <a:gd name="connsiteY19" fmla="*/ 141907 h 2625103"/>
              <a:gd name="connsiteX20" fmla="*/ 141907 w 2062809"/>
              <a:gd name="connsiteY20" fmla="*/ 0 h 2625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62809" h="2625103">
                <a:moveTo>
                  <a:pt x="141907" y="0"/>
                </a:moveTo>
                <a:lnTo>
                  <a:pt x="595199" y="0"/>
                </a:lnTo>
                <a:lnTo>
                  <a:pt x="709518" y="0"/>
                </a:lnTo>
                <a:lnTo>
                  <a:pt x="1009414" y="0"/>
                </a:lnTo>
                <a:lnTo>
                  <a:pt x="1162810" y="0"/>
                </a:lnTo>
                <a:lnTo>
                  <a:pt x="1353291" y="0"/>
                </a:lnTo>
                <a:lnTo>
                  <a:pt x="1577025" y="0"/>
                </a:lnTo>
                <a:lnTo>
                  <a:pt x="1920902" y="0"/>
                </a:lnTo>
                <a:cubicBezTo>
                  <a:pt x="1999275" y="0"/>
                  <a:pt x="2062809" y="63534"/>
                  <a:pt x="2062809" y="141907"/>
                </a:cubicBezTo>
                <a:lnTo>
                  <a:pt x="2062809" y="2483196"/>
                </a:lnTo>
                <a:cubicBezTo>
                  <a:pt x="2062809" y="2561569"/>
                  <a:pt x="1999275" y="2625103"/>
                  <a:pt x="1920902" y="2625103"/>
                </a:cubicBezTo>
                <a:lnTo>
                  <a:pt x="1577025" y="2625103"/>
                </a:lnTo>
                <a:lnTo>
                  <a:pt x="1353291" y="2625103"/>
                </a:lnTo>
                <a:lnTo>
                  <a:pt x="1162810" y="2625103"/>
                </a:lnTo>
                <a:lnTo>
                  <a:pt x="1009414" y="2625103"/>
                </a:lnTo>
                <a:lnTo>
                  <a:pt x="709518" y="2625103"/>
                </a:lnTo>
                <a:lnTo>
                  <a:pt x="595199" y="2625103"/>
                </a:lnTo>
                <a:lnTo>
                  <a:pt x="141907" y="2625103"/>
                </a:lnTo>
                <a:cubicBezTo>
                  <a:pt x="63534" y="2625103"/>
                  <a:pt x="0" y="2561569"/>
                  <a:pt x="0" y="2483196"/>
                </a:cubicBezTo>
                <a:lnTo>
                  <a:pt x="0" y="141907"/>
                </a:lnTo>
                <a:cubicBezTo>
                  <a:pt x="0" y="63534"/>
                  <a:pt x="63534" y="0"/>
                  <a:pt x="141907" y="0"/>
                </a:cubicBezTo>
                <a:close/>
              </a:path>
            </a:pathLst>
          </a:custGeom>
          <a:gradFill>
            <a:gsLst>
              <a:gs pos="100000">
                <a:schemeClr val="accent5"/>
              </a:gs>
              <a:gs pos="0">
                <a:schemeClr val="accent5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nl-NL"/>
          </a:p>
        </p:txBody>
      </p:sp>
      <p:sp>
        <p:nvSpPr>
          <p:cNvPr id="10" name="Rechthoek 9">
            <a:extLst>
              <a:ext uri="{FF2B5EF4-FFF2-40B4-BE49-F238E27FC236}">
                <a16:creationId xmlns:a16="http://schemas.microsoft.com/office/drawing/2014/main" id="{6D2014E5-5D70-563D-D946-E3B106288DB9}"/>
              </a:ext>
            </a:extLst>
          </p:cNvPr>
          <p:cNvSpPr/>
          <p:nvPr/>
        </p:nvSpPr>
        <p:spPr>
          <a:xfrm>
            <a:off x="2336799" y="4451590"/>
            <a:ext cx="6924432" cy="450000"/>
          </a:xfrm>
          <a:prstGeom prst="rect">
            <a:avLst/>
          </a:prstGeom>
          <a:solidFill>
            <a:schemeClr val="accent1">
              <a:alpha val="7454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 err="1">
                <a:latin typeface="Inter" panose="02000503000000020004" pitchFamily="2" charset="0"/>
                <a:ea typeface="Inter" panose="02000503000000020004" pitchFamily="2" charset="0"/>
              </a:rPr>
              <a:t>Ambasco</a:t>
            </a:r>
            <a:endParaRPr lang="nl-NL" b="1" dirty="0"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sp>
        <p:nvSpPr>
          <p:cNvPr id="41" name="Tekstvak 40">
            <a:extLst>
              <a:ext uri="{FF2B5EF4-FFF2-40B4-BE49-F238E27FC236}">
                <a16:creationId xmlns:a16="http://schemas.microsoft.com/office/drawing/2014/main" id="{69F6DC6B-ADEE-958F-F5A1-A18C37BBE26C}"/>
              </a:ext>
            </a:extLst>
          </p:cNvPr>
          <p:cNvSpPr txBox="1"/>
          <p:nvPr/>
        </p:nvSpPr>
        <p:spPr>
          <a:xfrm>
            <a:off x="7002241" y="3479628"/>
            <a:ext cx="2055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b="1" dirty="0">
                <a:latin typeface="Inter" panose="02000503000000020004" pitchFamily="2" charset="0"/>
                <a:ea typeface="Inter" panose="02000503000000020004" pitchFamily="2" charset="0"/>
              </a:rPr>
              <a:t>Branding</a:t>
            </a:r>
          </a:p>
        </p:txBody>
      </p:sp>
      <p:sp>
        <p:nvSpPr>
          <p:cNvPr id="42" name="Tekstvak 41">
            <a:extLst>
              <a:ext uri="{FF2B5EF4-FFF2-40B4-BE49-F238E27FC236}">
                <a16:creationId xmlns:a16="http://schemas.microsoft.com/office/drawing/2014/main" id="{CDFC87BC-20B8-EC00-4783-D0EF5985E4F9}"/>
              </a:ext>
            </a:extLst>
          </p:cNvPr>
          <p:cNvSpPr txBox="1"/>
          <p:nvPr/>
        </p:nvSpPr>
        <p:spPr>
          <a:xfrm>
            <a:off x="4763812" y="3368711"/>
            <a:ext cx="20553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b="1" dirty="0">
                <a:latin typeface="Inter" panose="02000503000000020004" pitchFamily="2" charset="0"/>
                <a:ea typeface="Inter" panose="02000503000000020004" pitchFamily="2" charset="0"/>
              </a:rPr>
              <a:t>Kennis </a:t>
            </a:r>
          </a:p>
          <a:p>
            <a:pPr algn="ctr"/>
            <a:r>
              <a:rPr lang="nl-NL" b="1" dirty="0">
                <a:latin typeface="Inter" panose="02000503000000020004" pitchFamily="2" charset="0"/>
                <a:ea typeface="Inter" panose="02000503000000020004" pitchFamily="2" charset="0"/>
              </a:rPr>
              <a:t>borgen &amp; delen </a:t>
            </a:r>
          </a:p>
        </p:txBody>
      </p:sp>
      <p:sp>
        <p:nvSpPr>
          <p:cNvPr id="43" name="Tekstvak 42">
            <a:extLst>
              <a:ext uri="{FF2B5EF4-FFF2-40B4-BE49-F238E27FC236}">
                <a16:creationId xmlns:a16="http://schemas.microsoft.com/office/drawing/2014/main" id="{297AC906-58A1-24E0-C3D9-465429AE5C94}"/>
              </a:ext>
            </a:extLst>
          </p:cNvPr>
          <p:cNvSpPr txBox="1"/>
          <p:nvPr/>
        </p:nvSpPr>
        <p:spPr>
          <a:xfrm>
            <a:off x="2536427" y="3368711"/>
            <a:ext cx="20553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b="1" dirty="0">
                <a:latin typeface="Inter" panose="02000503000000020004" pitchFamily="2" charset="0"/>
                <a:ea typeface="Inter" panose="02000503000000020004" pitchFamily="2" charset="0"/>
              </a:rPr>
              <a:t>Interactieve marketing</a:t>
            </a:r>
          </a:p>
        </p:txBody>
      </p:sp>
    </p:spTree>
    <p:extLst>
      <p:ext uri="{BB962C8B-B14F-4D97-AF65-F5344CB8AC3E}">
        <p14:creationId xmlns:p14="http://schemas.microsoft.com/office/powerpoint/2010/main" val="2411265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4">
            <a:extLst>
              <a:ext uri="{FF2B5EF4-FFF2-40B4-BE49-F238E27FC236}">
                <a16:creationId xmlns:a16="http://schemas.microsoft.com/office/drawing/2014/main" id="{F6D432AF-9311-BDD1-6431-A0762453DBC3}"/>
              </a:ext>
            </a:extLst>
          </p:cNvPr>
          <p:cNvSpPr txBox="1"/>
          <p:nvPr/>
        </p:nvSpPr>
        <p:spPr>
          <a:xfrm>
            <a:off x="7344288" y="3694167"/>
            <a:ext cx="17126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>
                <a:latin typeface="Inter" panose="02000503000000020004" pitchFamily="2" charset="0"/>
                <a:ea typeface="Inter" panose="02000503000000020004" pitchFamily="2" charset="0"/>
              </a:rPr>
              <a:t>E-commerce</a:t>
            </a:r>
          </a:p>
        </p:txBody>
      </p:sp>
      <p:sp>
        <p:nvSpPr>
          <p:cNvPr id="4" name="TextBox 5">
            <a:extLst>
              <a:ext uri="{FF2B5EF4-FFF2-40B4-BE49-F238E27FC236}">
                <a16:creationId xmlns:a16="http://schemas.microsoft.com/office/drawing/2014/main" id="{086E7E91-B786-814D-5A2F-2AEF40E9BB22}"/>
              </a:ext>
            </a:extLst>
          </p:cNvPr>
          <p:cNvSpPr txBox="1"/>
          <p:nvPr/>
        </p:nvSpPr>
        <p:spPr>
          <a:xfrm>
            <a:off x="8708002" y="401268"/>
            <a:ext cx="17126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>
                <a:latin typeface="Inter" panose="02000503000000020004" pitchFamily="2" charset="0"/>
                <a:ea typeface="Inter" panose="02000503000000020004" pitchFamily="2" charset="0"/>
              </a:rPr>
              <a:t>Innovatie</a:t>
            </a:r>
          </a:p>
        </p:txBody>
      </p:sp>
      <p:sp>
        <p:nvSpPr>
          <p:cNvPr id="5" name="TextBox 9">
            <a:extLst>
              <a:ext uri="{FF2B5EF4-FFF2-40B4-BE49-F238E27FC236}">
                <a16:creationId xmlns:a16="http://schemas.microsoft.com/office/drawing/2014/main" id="{2FDD9104-DE29-F12E-4E16-6852E220819F}"/>
              </a:ext>
            </a:extLst>
          </p:cNvPr>
          <p:cNvSpPr txBox="1"/>
          <p:nvPr/>
        </p:nvSpPr>
        <p:spPr>
          <a:xfrm>
            <a:off x="5067396" y="2459596"/>
            <a:ext cx="164643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400">
                <a:latin typeface="Inter" panose="02000503000000020004" pitchFamily="2" charset="0"/>
                <a:ea typeface="Inter" panose="02000503000000020004" pitchFamily="2" charset="0"/>
              </a:rPr>
              <a:t>Levende marketing</a:t>
            </a:r>
          </a:p>
        </p:txBody>
      </p:sp>
      <p:sp>
        <p:nvSpPr>
          <p:cNvPr id="6" name="TextBox 10">
            <a:extLst>
              <a:ext uri="{FF2B5EF4-FFF2-40B4-BE49-F238E27FC236}">
                <a16:creationId xmlns:a16="http://schemas.microsoft.com/office/drawing/2014/main" id="{CD09AB84-0610-ED57-C7A3-F8D4F615A4F7}"/>
              </a:ext>
            </a:extLst>
          </p:cNvPr>
          <p:cNvSpPr txBox="1"/>
          <p:nvPr/>
        </p:nvSpPr>
        <p:spPr>
          <a:xfrm>
            <a:off x="698844" y="3646508"/>
            <a:ext cx="2158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>
                <a:latin typeface="Inter" panose="02000503000000020004" pitchFamily="2" charset="0"/>
                <a:ea typeface="Inter" panose="02000503000000020004" pitchFamily="2" charset="0"/>
              </a:rPr>
              <a:t>Opleiding</a:t>
            </a:r>
          </a:p>
        </p:txBody>
      </p:sp>
      <p:sp>
        <p:nvSpPr>
          <p:cNvPr id="7" name="TextBox 11">
            <a:extLst>
              <a:ext uri="{FF2B5EF4-FFF2-40B4-BE49-F238E27FC236}">
                <a16:creationId xmlns:a16="http://schemas.microsoft.com/office/drawing/2014/main" id="{08291F10-73A7-2264-2611-87B2D78187B1}"/>
              </a:ext>
            </a:extLst>
          </p:cNvPr>
          <p:cNvSpPr txBox="1"/>
          <p:nvPr/>
        </p:nvSpPr>
        <p:spPr>
          <a:xfrm>
            <a:off x="3913971" y="2531891"/>
            <a:ext cx="8418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b="1">
                <a:latin typeface="Inter" panose="02000503000000020004" pitchFamily="2" charset="0"/>
                <a:ea typeface="Inter" panose="02000503000000020004" pitchFamily="2" charset="0"/>
              </a:rPr>
              <a:t>XR</a:t>
            </a:r>
          </a:p>
        </p:txBody>
      </p:sp>
      <p:sp>
        <p:nvSpPr>
          <p:cNvPr id="8" name="TextBox 12">
            <a:extLst>
              <a:ext uri="{FF2B5EF4-FFF2-40B4-BE49-F238E27FC236}">
                <a16:creationId xmlns:a16="http://schemas.microsoft.com/office/drawing/2014/main" id="{515A85B4-7B70-4AE9-62A5-8C5058981EFC}"/>
              </a:ext>
            </a:extLst>
          </p:cNvPr>
          <p:cNvSpPr txBox="1"/>
          <p:nvPr/>
        </p:nvSpPr>
        <p:spPr>
          <a:xfrm>
            <a:off x="1969121" y="2378002"/>
            <a:ext cx="2158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>
                <a:latin typeface="Inter" panose="02000503000000020004" pitchFamily="2" charset="0"/>
                <a:ea typeface="Inter" panose="02000503000000020004" pitchFamily="2" charset="0"/>
              </a:rPr>
              <a:t>Personeelswerving</a:t>
            </a:r>
          </a:p>
        </p:txBody>
      </p:sp>
      <p:sp>
        <p:nvSpPr>
          <p:cNvPr id="9" name="TextBox 14">
            <a:extLst>
              <a:ext uri="{FF2B5EF4-FFF2-40B4-BE49-F238E27FC236}">
                <a16:creationId xmlns:a16="http://schemas.microsoft.com/office/drawing/2014/main" id="{06D56216-7357-1AD4-2EB8-1BCAC70B433A}"/>
              </a:ext>
            </a:extLst>
          </p:cNvPr>
          <p:cNvSpPr txBox="1"/>
          <p:nvPr/>
        </p:nvSpPr>
        <p:spPr>
          <a:xfrm>
            <a:off x="2696672" y="465270"/>
            <a:ext cx="32099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600" dirty="0" err="1">
                <a:latin typeface="Inter" panose="02000503000000020004" pitchFamily="2" charset="0"/>
                <a:ea typeface="Inter" panose="02000503000000020004" pitchFamily="2" charset="0"/>
              </a:rPr>
              <a:t>Sparringspartner</a:t>
            </a:r>
            <a:r>
              <a:rPr lang="nl-NL" sz="1600" dirty="0">
                <a:latin typeface="Inter" panose="02000503000000020004" pitchFamily="2" charset="0"/>
                <a:ea typeface="Inter" panose="02000503000000020004" pitchFamily="2" charset="0"/>
              </a:rPr>
              <a:t> en adviseur</a:t>
            </a:r>
          </a:p>
        </p:txBody>
      </p:sp>
      <p:sp>
        <p:nvSpPr>
          <p:cNvPr id="11" name="TextBox 15">
            <a:extLst>
              <a:ext uri="{FF2B5EF4-FFF2-40B4-BE49-F238E27FC236}">
                <a16:creationId xmlns:a16="http://schemas.microsoft.com/office/drawing/2014/main" id="{98EADA42-CB90-E7EE-4FC8-C429710FE971}"/>
              </a:ext>
            </a:extLst>
          </p:cNvPr>
          <p:cNvSpPr txBox="1"/>
          <p:nvPr/>
        </p:nvSpPr>
        <p:spPr>
          <a:xfrm>
            <a:off x="3156599" y="5128677"/>
            <a:ext cx="21069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err="1">
                <a:latin typeface="Inter" panose="02000503000000020004" pitchFamily="2" charset="0"/>
                <a:ea typeface="Inter" panose="02000503000000020004" pitchFamily="2" charset="0"/>
              </a:rPr>
              <a:t>Gamification</a:t>
            </a:r>
            <a:endParaRPr lang="nl-NL"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sp>
        <p:nvSpPr>
          <p:cNvPr id="12" name="TextBox 16">
            <a:extLst>
              <a:ext uri="{FF2B5EF4-FFF2-40B4-BE49-F238E27FC236}">
                <a16:creationId xmlns:a16="http://schemas.microsoft.com/office/drawing/2014/main" id="{E0881BA4-A819-363B-F4CA-A18BE61B292C}"/>
              </a:ext>
            </a:extLst>
          </p:cNvPr>
          <p:cNvSpPr txBox="1"/>
          <p:nvPr/>
        </p:nvSpPr>
        <p:spPr>
          <a:xfrm>
            <a:off x="8420156" y="4707261"/>
            <a:ext cx="34556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b="1" dirty="0">
                <a:latin typeface="Inter" panose="02000503000000020004" pitchFamily="2" charset="0"/>
                <a:ea typeface="Inter" panose="02000503000000020004" pitchFamily="2" charset="0"/>
              </a:rPr>
              <a:t>Virtuele</a:t>
            </a:r>
            <a:r>
              <a:rPr lang="nl-NL" sz="2800" dirty="0"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nl-NL" sz="2800" b="1" dirty="0">
                <a:latin typeface="Inter" panose="02000503000000020004" pitchFamily="2" charset="0"/>
                <a:ea typeface="Inter" panose="02000503000000020004" pitchFamily="2" charset="0"/>
              </a:rPr>
              <a:t>werelden</a:t>
            </a:r>
          </a:p>
        </p:txBody>
      </p:sp>
      <p:sp>
        <p:nvSpPr>
          <p:cNvPr id="13" name="TextBox 17">
            <a:extLst>
              <a:ext uri="{FF2B5EF4-FFF2-40B4-BE49-F238E27FC236}">
                <a16:creationId xmlns:a16="http://schemas.microsoft.com/office/drawing/2014/main" id="{F0EEDB8F-9809-78D3-7E72-C25529CC4FFF}"/>
              </a:ext>
            </a:extLst>
          </p:cNvPr>
          <p:cNvSpPr txBox="1"/>
          <p:nvPr/>
        </p:nvSpPr>
        <p:spPr>
          <a:xfrm>
            <a:off x="6883404" y="1744411"/>
            <a:ext cx="17126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b="1" dirty="0">
                <a:latin typeface="Inter" panose="02000503000000020004" pitchFamily="2" charset="0"/>
                <a:ea typeface="Inter" panose="02000503000000020004" pitchFamily="2" charset="0"/>
              </a:rPr>
              <a:t>Klant conversie</a:t>
            </a:r>
          </a:p>
        </p:txBody>
      </p:sp>
      <p:sp>
        <p:nvSpPr>
          <p:cNvPr id="14" name="TextBox 18">
            <a:extLst>
              <a:ext uri="{FF2B5EF4-FFF2-40B4-BE49-F238E27FC236}">
                <a16:creationId xmlns:a16="http://schemas.microsoft.com/office/drawing/2014/main" id="{3E2439C1-2BD9-0CA8-93A4-5E252B06DAAA}"/>
              </a:ext>
            </a:extLst>
          </p:cNvPr>
          <p:cNvSpPr txBox="1"/>
          <p:nvPr/>
        </p:nvSpPr>
        <p:spPr>
          <a:xfrm>
            <a:off x="2276911" y="3403852"/>
            <a:ext cx="2112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>
                <a:latin typeface="Inter" panose="02000503000000020004" pitchFamily="2" charset="0"/>
                <a:ea typeface="Inter" panose="02000503000000020004" pitchFamily="2" charset="0"/>
              </a:rPr>
              <a:t>App</a:t>
            </a:r>
            <a:r>
              <a:rPr lang="nl-NL" sz="1400"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nl-NL">
                <a:latin typeface="Inter" panose="02000503000000020004" pitchFamily="2" charset="0"/>
                <a:ea typeface="Inter" panose="02000503000000020004" pitchFamily="2" charset="0"/>
              </a:rPr>
              <a:t>development</a:t>
            </a:r>
            <a:endParaRPr lang="nl-NL" sz="1400"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sp>
        <p:nvSpPr>
          <p:cNvPr id="15" name="TextBox 19">
            <a:extLst>
              <a:ext uri="{FF2B5EF4-FFF2-40B4-BE49-F238E27FC236}">
                <a16:creationId xmlns:a16="http://schemas.microsoft.com/office/drawing/2014/main" id="{C8F0CBBC-254D-53D7-8DC5-A7A15CE271EA}"/>
              </a:ext>
            </a:extLst>
          </p:cNvPr>
          <p:cNvSpPr txBox="1"/>
          <p:nvPr/>
        </p:nvSpPr>
        <p:spPr>
          <a:xfrm>
            <a:off x="316147" y="4562312"/>
            <a:ext cx="24441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b="1" dirty="0">
                <a:latin typeface="Inter" panose="02000503000000020004" pitchFamily="2" charset="0"/>
                <a:ea typeface="Inter" panose="02000503000000020004" pitchFamily="2" charset="0"/>
              </a:rPr>
              <a:t>Kennisbank</a:t>
            </a:r>
          </a:p>
        </p:txBody>
      </p:sp>
      <p:sp>
        <p:nvSpPr>
          <p:cNvPr id="16" name="TextBox 20">
            <a:extLst>
              <a:ext uri="{FF2B5EF4-FFF2-40B4-BE49-F238E27FC236}">
                <a16:creationId xmlns:a16="http://schemas.microsoft.com/office/drawing/2014/main" id="{2ED8E382-6F83-485F-30F3-A9C4D78A21DE}"/>
              </a:ext>
            </a:extLst>
          </p:cNvPr>
          <p:cNvSpPr txBox="1"/>
          <p:nvPr/>
        </p:nvSpPr>
        <p:spPr>
          <a:xfrm>
            <a:off x="7344288" y="2980609"/>
            <a:ext cx="24147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b="1" dirty="0">
                <a:latin typeface="Inter" panose="02000503000000020004" pitchFamily="2" charset="0"/>
                <a:ea typeface="Inter" panose="02000503000000020004" pitchFamily="2" charset="0"/>
              </a:rPr>
              <a:t>Videoproductie</a:t>
            </a:r>
          </a:p>
        </p:txBody>
      </p:sp>
      <p:sp>
        <p:nvSpPr>
          <p:cNvPr id="17" name="TextBox 21">
            <a:extLst>
              <a:ext uri="{FF2B5EF4-FFF2-40B4-BE49-F238E27FC236}">
                <a16:creationId xmlns:a16="http://schemas.microsoft.com/office/drawing/2014/main" id="{3FEDA4E6-67FB-F98F-DD8B-217E7DC2B4D3}"/>
              </a:ext>
            </a:extLst>
          </p:cNvPr>
          <p:cNvSpPr txBox="1"/>
          <p:nvPr/>
        </p:nvSpPr>
        <p:spPr>
          <a:xfrm>
            <a:off x="8845282" y="2035587"/>
            <a:ext cx="19838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>
                <a:latin typeface="Inter" panose="02000503000000020004" pitchFamily="2" charset="0"/>
                <a:ea typeface="Inter" panose="02000503000000020004" pitchFamily="2" charset="0"/>
              </a:rPr>
              <a:t>Verpakkingsontwerp </a:t>
            </a:r>
          </a:p>
        </p:txBody>
      </p:sp>
      <p:sp>
        <p:nvSpPr>
          <p:cNvPr id="18" name="TextBox 22">
            <a:extLst>
              <a:ext uri="{FF2B5EF4-FFF2-40B4-BE49-F238E27FC236}">
                <a16:creationId xmlns:a16="http://schemas.microsoft.com/office/drawing/2014/main" id="{CE4666FA-486D-2DE6-A686-C8CA9A512637}"/>
              </a:ext>
            </a:extLst>
          </p:cNvPr>
          <p:cNvSpPr txBox="1"/>
          <p:nvPr/>
        </p:nvSpPr>
        <p:spPr>
          <a:xfrm>
            <a:off x="10117210" y="1160845"/>
            <a:ext cx="13019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>
                <a:latin typeface="Inter" panose="02000503000000020004" pitchFamily="2" charset="0"/>
                <a:ea typeface="Inter" panose="02000503000000020004" pitchFamily="2" charset="0"/>
              </a:rPr>
              <a:t>Beurstand</a:t>
            </a:r>
            <a:endParaRPr lang="nl-NL" sz="2000" dirty="0"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sp>
        <p:nvSpPr>
          <p:cNvPr id="19" name="TextBox 23">
            <a:extLst>
              <a:ext uri="{FF2B5EF4-FFF2-40B4-BE49-F238E27FC236}">
                <a16:creationId xmlns:a16="http://schemas.microsoft.com/office/drawing/2014/main" id="{884C2CF2-E9FD-674F-A357-B2070B6C274D}"/>
              </a:ext>
            </a:extLst>
          </p:cNvPr>
          <p:cNvSpPr txBox="1"/>
          <p:nvPr/>
        </p:nvSpPr>
        <p:spPr>
          <a:xfrm>
            <a:off x="5469699" y="3798776"/>
            <a:ext cx="9669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>
                <a:latin typeface="Inter" panose="02000503000000020004" pitchFamily="2" charset="0"/>
                <a:ea typeface="Inter" panose="02000503000000020004" pitchFamily="2" charset="0"/>
              </a:rPr>
              <a:t>Chatbots</a:t>
            </a:r>
          </a:p>
        </p:txBody>
      </p:sp>
      <p:sp>
        <p:nvSpPr>
          <p:cNvPr id="20" name="TextBox 24">
            <a:extLst>
              <a:ext uri="{FF2B5EF4-FFF2-40B4-BE49-F238E27FC236}">
                <a16:creationId xmlns:a16="http://schemas.microsoft.com/office/drawing/2014/main" id="{213046F2-92D6-5A75-0346-10511ED95513}"/>
              </a:ext>
            </a:extLst>
          </p:cNvPr>
          <p:cNvSpPr txBox="1"/>
          <p:nvPr/>
        </p:nvSpPr>
        <p:spPr>
          <a:xfrm>
            <a:off x="9607414" y="4124806"/>
            <a:ext cx="21130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>
                <a:latin typeface="Inter" panose="02000503000000020004" pitchFamily="2" charset="0"/>
                <a:ea typeface="Inter" panose="02000503000000020004" pitchFamily="2" charset="0"/>
              </a:rPr>
              <a:t>‘</a:t>
            </a:r>
            <a:r>
              <a:rPr lang="nl-NL" sz="1400" dirty="0" err="1">
                <a:latin typeface="Inter" panose="02000503000000020004" pitchFamily="2" charset="0"/>
                <a:ea typeface="Inter" panose="02000503000000020004" pitchFamily="2" charset="0"/>
              </a:rPr>
              <a:t>Metaverse</a:t>
            </a:r>
            <a:r>
              <a:rPr lang="nl-NL" sz="1400" dirty="0">
                <a:latin typeface="Inter" panose="02000503000000020004" pitchFamily="2" charset="0"/>
                <a:ea typeface="Inter" panose="02000503000000020004" pitchFamily="2" charset="0"/>
              </a:rPr>
              <a:t>’ ervaringen</a:t>
            </a:r>
          </a:p>
        </p:txBody>
      </p:sp>
      <p:sp>
        <p:nvSpPr>
          <p:cNvPr id="21" name="TextBox 25">
            <a:extLst>
              <a:ext uri="{FF2B5EF4-FFF2-40B4-BE49-F238E27FC236}">
                <a16:creationId xmlns:a16="http://schemas.microsoft.com/office/drawing/2014/main" id="{1864F93F-6089-BCBC-ECAB-350EE2AD001C}"/>
              </a:ext>
            </a:extLst>
          </p:cNvPr>
          <p:cNvSpPr txBox="1"/>
          <p:nvPr/>
        </p:nvSpPr>
        <p:spPr>
          <a:xfrm>
            <a:off x="977366" y="1053056"/>
            <a:ext cx="13612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>
                <a:latin typeface="Inter" panose="02000503000000020004" pitchFamily="2" charset="0"/>
                <a:ea typeface="Inter" panose="02000503000000020004" pitchFamily="2" charset="0"/>
              </a:rPr>
              <a:t>E-</a:t>
            </a:r>
            <a:r>
              <a:rPr lang="nl-NL" b="1" dirty="0" err="1">
                <a:latin typeface="Inter" panose="02000503000000020004" pitchFamily="2" charset="0"/>
                <a:ea typeface="Inter" panose="02000503000000020004" pitchFamily="2" charset="0"/>
              </a:rPr>
              <a:t>learning</a:t>
            </a:r>
            <a:endParaRPr lang="nl-NL" sz="1400" b="1" dirty="0"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sp>
        <p:nvSpPr>
          <p:cNvPr id="22" name="TextBox 26">
            <a:extLst>
              <a:ext uri="{FF2B5EF4-FFF2-40B4-BE49-F238E27FC236}">
                <a16:creationId xmlns:a16="http://schemas.microsoft.com/office/drawing/2014/main" id="{107F65FB-0DE3-5E03-EDCB-168399DA9B37}"/>
              </a:ext>
            </a:extLst>
          </p:cNvPr>
          <p:cNvSpPr txBox="1"/>
          <p:nvPr/>
        </p:nvSpPr>
        <p:spPr>
          <a:xfrm>
            <a:off x="605949" y="2696669"/>
            <a:ext cx="15380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>
                <a:latin typeface="Inter" panose="02000503000000020004" pitchFamily="2" charset="0"/>
                <a:ea typeface="Inter" panose="02000503000000020004" pitchFamily="2" charset="0"/>
              </a:rPr>
              <a:t>Simulaties</a:t>
            </a:r>
          </a:p>
        </p:txBody>
      </p:sp>
      <p:sp>
        <p:nvSpPr>
          <p:cNvPr id="23" name="TextBox 27">
            <a:extLst>
              <a:ext uri="{FF2B5EF4-FFF2-40B4-BE49-F238E27FC236}">
                <a16:creationId xmlns:a16="http://schemas.microsoft.com/office/drawing/2014/main" id="{7A3A3846-F937-F8CA-2DD6-0E2CADAF6CD0}"/>
              </a:ext>
            </a:extLst>
          </p:cNvPr>
          <p:cNvSpPr txBox="1"/>
          <p:nvPr/>
        </p:nvSpPr>
        <p:spPr>
          <a:xfrm>
            <a:off x="6351499" y="4523420"/>
            <a:ext cx="18491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 err="1">
                <a:latin typeface="Inter" panose="02000503000000020004" pitchFamily="2" charset="0"/>
                <a:ea typeface="Inter" panose="02000503000000020004" pitchFamily="2" charset="0"/>
              </a:rPr>
              <a:t>Socialmedia</a:t>
            </a:r>
            <a:r>
              <a:rPr lang="nl-NL" sz="1400" dirty="0">
                <a:latin typeface="Inter" panose="02000503000000020004" pitchFamily="2" charset="0"/>
                <a:ea typeface="Inter" panose="02000503000000020004" pitchFamily="2" charset="0"/>
              </a:rPr>
              <a:t> Marketing</a:t>
            </a:r>
          </a:p>
        </p:txBody>
      </p:sp>
      <p:sp>
        <p:nvSpPr>
          <p:cNvPr id="24" name="TextBox 28">
            <a:extLst>
              <a:ext uri="{FF2B5EF4-FFF2-40B4-BE49-F238E27FC236}">
                <a16:creationId xmlns:a16="http://schemas.microsoft.com/office/drawing/2014/main" id="{98E79297-E138-8B66-AC19-9D7AE0E9B7EE}"/>
              </a:ext>
            </a:extLst>
          </p:cNvPr>
          <p:cNvSpPr txBox="1"/>
          <p:nvPr/>
        </p:nvSpPr>
        <p:spPr>
          <a:xfrm>
            <a:off x="6525795" y="2482502"/>
            <a:ext cx="16369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>
                <a:latin typeface="Inter" panose="02000503000000020004" pitchFamily="2" charset="0"/>
                <a:ea typeface="Inter" panose="02000503000000020004" pitchFamily="2" charset="0"/>
              </a:rPr>
              <a:t>Productlancering</a:t>
            </a:r>
          </a:p>
        </p:txBody>
      </p:sp>
      <p:sp>
        <p:nvSpPr>
          <p:cNvPr id="25" name="TextBox 29">
            <a:extLst>
              <a:ext uri="{FF2B5EF4-FFF2-40B4-BE49-F238E27FC236}">
                <a16:creationId xmlns:a16="http://schemas.microsoft.com/office/drawing/2014/main" id="{43986386-4868-9ADE-8793-B87429C727C6}"/>
              </a:ext>
            </a:extLst>
          </p:cNvPr>
          <p:cNvSpPr txBox="1"/>
          <p:nvPr/>
        </p:nvSpPr>
        <p:spPr>
          <a:xfrm>
            <a:off x="990776" y="5919750"/>
            <a:ext cx="25490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>
                <a:latin typeface="Inter" panose="02000503000000020004" pitchFamily="2" charset="0"/>
                <a:ea typeface="Inter" panose="02000503000000020004" pitchFamily="2" charset="0"/>
              </a:rPr>
              <a:t>Ruimtelijke webshops</a:t>
            </a:r>
          </a:p>
        </p:txBody>
      </p:sp>
      <p:sp>
        <p:nvSpPr>
          <p:cNvPr id="26" name="TextBox 30">
            <a:extLst>
              <a:ext uri="{FF2B5EF4-FFF2-40B4-BE49-F238E27FC236}">
                <a16:creationId xmlns:a16="http://schemas.microsoft.com/office/drawing/2014/main" id="{DFD57DDA-57BF-E915-0111-910BD3ACE89D}"/>
              </a:ext>
            </a:extLst>
          </p:cNvPr>
          <p:cNvSpPr txBox="1"/>
          <p:nvPr/>
        </p:nvSpPr>
        <p:spPr>
          <a:xfrm>
            <a:off x="4908593" y="5995480"/>
            <a:ext cx="14237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>
                <a:latin typeface="Inter" panose="02000503000000020004" pitchFamily="2" charset="0"/>
                <a:ea typeface="Inter" panose="02000503000000020004" pitchFamily="2" charset="0"/>
              </a:rPr>
              <a:t>3D elementen </a:t>
            </a:r>
          </a:p>
        </p:txBody>
      </p:sp>
      <p:sp>
        <p:nvSpPr>
          <p:cNvPr id="27" name="TextBox 31">
            <a:extLst>
              <a:ext uri="{FF2B5EF4-FFF2-40B4-BE49-F238E27FC236}">
                <a16:creationId xmlns:a16="http://schemas.microsoft.com/office/drawing/2014/main" id="{D891B413-8866-DB9B-74A4-EF9246243337}"/>
              </a:ext>
            </a:extLst>
          </p:cNvPr>
          <p:cNvSpPr txBox="1"/>
          <p:nvPr/>
        </p:nvSpPr>
        <p:spPr>
          <a:xfrm>
            <a:off x="6953996" y="5626148"/>
            <a:ext cx="17540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>
                <a:latin typeface="Inter" panose="02000503000000020004" pitchFamily="2" charset="0"/>
                <a:ea typeface="Inter" panose="02000503000000020004" pitchFamily="2" charset="0"/>
              </a:rPr>
              <a:t>AR projecties </a:t>
            </a:r>
          </a:p>
        </p:txBody>
      </p:sp>
      <p:sp>
        <p:nvSpPr>
          <p:cNvPr id="28" name="TextBox 32">
            <a:extLst>
              <a:ext uri="{FF2B5EF4-FFF2-40B4-BE49-F238E27FC236}">
                <a16:creationId xmlns:a16="http://schemas.microsoft.com/office/drawing/2014/main" id="{1931BC05-5C74-A43F-F427-37A290F33DF2}"/>
              </a:ext>
            </a:extLst>
          </p:cNvPr>
          <p:cNvSpPr txBox="1"/>
          <p:nvPr/>
        </p:nvSpPr>
        <p:spPr>
          <a:xfrm>
            <a:off x="3402336" y="4290328"/>
            <a:ext cx="25458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400" dirty="0" err="1">
                <a:latin typeface="Inter" panose="02000503000000020004" pitchFamily="2" charset="0"/>
                <a:ea typeface="Inter" panose="02000503000000020004" pitchFamily="2" charset="0"/>
              </a:rPr>
              <a:t>Spatial</a:t>
            </a:r>
            <a:r>
              <a:rPr lang="nl-NL" dirty="0"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nl-NL" sz="2400" dirty="0">
                <a:latin typeface="Inter" panose="02000503000000020004" pitchFamily="2" charset="0"/>
                <a:ea typeface="Inter" panose="02000503000000020004" pitchFamily="2" charset="0"/>
              </a:rPr>
              <a:t>websites</a:t>
            </a:r>
            <a:endParaRPr lang="nl-NL" dirty="0"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sp>
        <p:nvSpPr>
          <p:cNvPr id="29" name="TextBox 33">
            <a:extLst>
              <a:ext uri="{FF2B5EF4-FFF2-40B4-BE49-F238E27FC236}">
                <a16:creationId xmlns:a16="http://schemas.microsoft.com/office/drawing/2014/main" id="{43FBD135-D7AE-87B3-A5BC-69CD912FC375}"/>
              </a:ext>
            </a:extLst>
          </p:cNvPr>
          <p:cNvSpPr txBox="1"/>
          <p:nvPr/>
        </p:nvSpPr>
        <p:spPr>
          <a:xfrm>
            <a:off x="10239038" y="3272317"/>
            <a:ext cx="11801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>
                <a:latin typeface="Inter" panose="02000503000000020004" pitchFamily="2" charset="0"/>
                <a:ea typeface="Inter" panose="02000503000000020004" pitchFamily="2" charset="0"/>
              </a:rPr>
              <a:t>Logo </a:t>
            </a:r>
            <a:r>
              <a:rPr lang="nl-NL" sz="1400" dirty="0" err="1">
                <a:latin typeface="Inter" panose="02000503000000020004" pitchFamily="2" charset="0"/>
                <a:ea typeface="Inter" panose="02000503000000020004" pitchFamily="2" charset="0"/>
              </a:rPr>
              <a:t>reveal</a:t>
            </a:r>
            <a:endParaRPr lang="nl-NL" sz="1400" dirty="0"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sp>
        <p:nvSpPr>
          <p:cNvPr id="33" name="TextBox 34">
            <a:extLst>
              <a:ext uri="{FF2B5EF4-FFF2-40B4-BE49-F238E27FC236}">
                <a16:creationId xmlns:a16="http://schemas.microsoft.com/office/drawing/2014/main" id="{F72511F8-68E8-31E0-4B14-DB20BE4A87D3}"/>
              </a:ext>
            </a:extLst>
          </p:cNvPr>
          <p:cNvSpPr txBox="1"/>
          <p:nvPr/>
        </p:nvSpPr>
        <p:spPr>
          <a:xfrm>
            <a:off x="6603866" y="776191"/>
            <a:ext cx="15893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b="1" dirty="0">
                <a:latin typeface="Inter" panose="02000503000000020004" pitchFamily="2" charset="0"/>
                <a:ea typeface="Inter" panose="02000503000000020004" pitchFamily="2" charset="0"/>
              </a:rPr>
              <a:t>Websites</a:t>
            </a:r>
            <a:r>
              <a:rPr lang="nl-NL" sz="2000" dirty="0"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</a:p>
        </p:txBody>
      </p:sp>
      <p:sp>
        <p:nvSpPr>
          <p:cNvPr id="34" name="TextBox 6">
            <a:extLst>
              <a:ext uri="{FF2B5EF4-FFF2-40B4-BE49-F238E27FC236}">
                <a16:creationId xmlns:a16="http://schemas.microsoft.com/office/drawing/2014/main" id="{5DBEEED5-D533-5943-3E06-4E58A7178764}"/>
              </a:ext>
            </a:extLst>
          </p:cNvPr>
          <p:cNvSpPr txBox="1"/>
          <p:nvPr/>
        </p:nvSpPr>
        <p:spPr>
          <a:xfrm>
            <a:off x="977366" y="1804141"/>
            <a:ext cx="12586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>
                <a:latin typeface="Inter" panose="02000503000000020004" pitchFamily="2" charset="0"/>
                <a:ea typeface="Inter" panose="02000503000000020004" pitchFamily="2" charset="0"/>
              </a:rPr>
              <a:t>AR Checklist</a:t>
            </a:r>
          </a:p>
        </p:txBody>
      </p:sp>
      <p:sp>
        <p:nvSpPr>
          <p:cNvPr id="35" name="TextBox 7">
            <a:extLst>
              <a:ext uri="{FF2B5EF4-FFF2-40B4-BE49-F238E27FC236}">
                <a16:creationId xmlns:a16="http://schemas.microsoft.com/office/drawing/2014/main" id="{6F9B26C0-666E-1BFF-1985-151BBE1AE1DC}"/>
              </a:ext>
            </a:extLst>
          </p:cNvPr>
          <p:cNvSpPr txBox="1"/>
          <p:nvPr/>
        </p:nvSpPr>
        <p:spPr>
          <a:xfrm>
            <a:off x="3076999" y="1406247"/>
            <a:ext cx="14318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dirty="0">
                <a:latin typeface="Inter" panose="02000503000000020004" pitchFamily="2" charset="0"/>
                <a:ea typeface="Inter" panose="02000503000000020004" pitchFamily="2" charset="0"/>
              </a:rPr>
              <a:t>VR</a:t>
            </a:r>
            <a:r>
              <a:rPr lang="nl-NL" dirty="0"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nl-NL" sz="1600" dirty="0">
                <a:latin typeface="Inter" panose="02000503000000020004" pitchFamily="2" charset="0"/>
                <a:ea typeface="Inter" panose="02000503000000020004" pitchFamily="2" charset="0"/>
              </a:rPr>
              <a:t>Instructie</a:t>
            </a:r>
            <a:endParaRPr lang="nl-NL" dirty="0"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sp>
        <p:nvSpPr>
          <p:cNvPr id="36" name="TextBox 8">
            <a:extLst>
              <a:ext uri="{FF2B5EF4-FFF2-40B4-BE49-F238E27FC236}">
                <a16:creationId xmlns:a16="http://schemas.microsoft.com/office/drawing/2014/main" id="{5C4FD0CC-2A80-0156-D617-129EB5D63354}"/>
              </a:ext>
            </a:extLst>
          </p:cNvPr>
          <p:cNvSpPr txBox="1"/>
          <p:nvPr/>
        </p:nvSpPr>
        <p:spPr>
          <a:xfrm>
            <a:off x="5111373" y="1204794"/>
            <a:ext cx="10182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err="1">
                <a:latin typeface="Inter" panose="02000503000000020004" pitchFamily="2" charset="0"/>
                <a:ea typeface="Inter" panose="02000503000000020004" pitchFamily="2" charset="0"/>
              </a:rPr>
              <a:t>Avatars</a:t>
            </a:r>
            <a:endParaRPr lang="nl-NL" dirty="0"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sp>
        <p:nvSpPr>
          <p:cNvPr id="37" name="TextBox 35">
            <a:extLst>
              <a:ext uri="{FF2B5EF4-FFF2-40B4-BE49-F238E27FC236}">
                <a16:creationId xmlns:a16="http://schemas.microsoft.com/office/drawing/2014/main" id="{268DE6C8-8E20-EB91-B39E-379E9429AF9C}"/>
              </a:ext>
            </a:extLst>
          </p:cNvPr>
          <p:cNvSpPr txBox="1"/>
          <p:nvPr/>
        </p:nvSpPr>
        <p:spPr>
          <a:xfrm>
            <a:off x="4809749" y="3203797"/>
            <a:ext cx="4010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>
                <a:latin typeface="Inter" panose="02000503000000020004" pitchFamily="2" charset="0"/>
                <a:ea typeface="Inter" panose="02000503000000020004" pitchFamily="2" charset="0"/>
              </a:rPr>
              <a:t>AI</a:t>
            </a:r>
          </a:p>
        </p:txBody>
      </p:sp>
      <p:sp>
        <p:nvSpPr>
          <p:cNvPr id="44" name="TextBox 25">
            <a:extLst>
              <a:ext uri="{FF2B5EF4-FFF2-40B4-BE49-F238E27FC236}">
                <a16:creationId xmlns:a16="http://schemas.microsoft.com/office/drawing/2014/main" id="{B0F3578F-D594-EF57-032E-725C0DCB4FB1}"/>
              </a:ext>
            </a:extLst>
          </p:cNvPr>
          <p:cNvSpPr txBox="1"/>
          <p:nvPr/>
        </p:nvSpPr>
        <p:spPr>
          <a:xfrm>
            <a:off x="9143985" y="5841425"/>
            <a:ext cx="15199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>
                <a:latin typeface="Inter" panose="02000503000000020004" pitchFamily="2" charset="0"/>
                <a:ea typeface="Inter" panose="02000503000000020004" pitchFamily="2" charset="0"/>
              </a:rPr>
              <a:t>Digital </a:t>
            </a:r>
            <a:r>
              <a:rPr lang="nl-NL" b="1" dirty="0" err="1">
                <a:latin typeface="Inter" panose="02000503000000020004" pitchFamily="2" charset="0"/>
                <a:ea typeface="Inter" panose="02000503000000020004" pitchFamily="2" charset="0"/>
              </a:rPr>
              <a:t>Twin</a:t>
            </a:r>
            <a:endParaRPr lang="nl-NL" sz="1400" b="1" dirty="0"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57572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5B86589-D0DE-1D3A-B4E0-D41FA06171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Branding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990CF6CE-85F3-0B69-99C2-70ABAA386FD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6546027" y="1352062"/>
            <a:ext cx="5505938" cy="5505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55920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82B58F8-F11B-413D-8205-8078F7D9E0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2021840"/>
          </a:xfrm>
        </p:spPr>
        <p:txBody>
          <a:bodyPr>
            <a:normAutofit/>
          </a:bodyPr>
          <a:lstStyle/>
          <a:p>
            <a:r>
              <a:rPr lang="nl-NL" sz="4800" dirty="0">
                <a:solidFill>
                  <a:schemeClr val="accent1"/>
                </a:solidFill>
              </a:rPr>
              <a:t>Branding</a:t>
            </a:r>
            <a:br>
              <a:rPr lang="nl-NL" dirty="0"/>
            </a:br>
            <a:r>
              <a:rPr lang="nl-NL" dirty="0"/>
              <a:t>bouwen aan een sterk digitaal merk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AE9B7A0D-DD09-18EA-4D3E-486984E57B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9450" y="2222187"/>
            <a:ext cx="5416550" cy="3638574"/>
          </a:xfrm>
        </p:spPr>
        <p:txBody>
          <a:bodyPr>
            <a:no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800" dirty="0"/>
              <a:t>Start met een goed logo en </a:t>
            </a:r>
            <a:br>
              <a:rPr lang="nl-NL" sz="1800" dirty="0"/>
            </a:br>
            <a:r>
              <a:rPr lang="nl-NL" sz="1800" dirty="0"/>
              <a:t>huisstijl die </a:t>
            </a:r>
            <a:r>
              <a:rPr lang="nl-NL" sz="1800" b="1" dirty="0"/>
              <a:t>perfect online </a:t>
            </a:r>
            <a:r>
              <a:rPr lang="nl-NL" sz="1800" dirty="0"/>
              <a:t>werkt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800" dirty="0"/>
              <a:t>Elke uiting en interactie heeft </a:t>
            </a:r>
            <a:br>
              <a:rPr lang="nl-NL" sz="1800" dirty="0"/>
            </a:br>
            <a:r>
              <a:rPr lang="nl-NL" sz="1800" b="1" dirty="0"/>
              <a:t>impact op je merk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800" dirty="0"/>
              <a:t>We zien steeds meer online:</a:t>
            </a:r>
            <a:br>
              <a:rPr lang="nl-NL" sz="1800" dirty="0"/>
            </a:br>
            <a:r>
              <a:rPr lang="nl-NL" sz="1800" b="1" dirty="0"/>
              <a:t>meetings - </a:t>
            </a:r>
            <a:r>
              <a:rPr lang="nl-NL" sz="1800" b="1" dirty="0" err="1"/>
              <a:t>elearning</a:t>
            </a:r>
            <a:r>
              <a:rPr lang="nl-NL" sz="1800" b="1" dirty="0"/>
              <a:t> - </a:t>
            </a:r>
            <a:br>
              <a:rPr lang="nl-NL" sz="1800" b="1" dirty="0"/>
            </a:br>
            <a:r>
              <a:rPr lang="nl-NL" sz="1800" b="1" dirty="0"/>
              <a:t>bezoek showroom - etc.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800" dirty="0"/>
              <a:t>Web 3.0 -</a:t>
            </a:r>
            <a:r>
              <a:rPr lang="nl-NL" sz="1800" b="1" dirty="0"/>
              <a:t> </a:t>
            </a:r>
            <a:r>
              <a:rPr lang="nl-NL" sz="1800" b="1" dirty="0" err="1"/>
              <a:t>Metaverse</a:t>
            </a:r>
            <a:r>
              <a:rPr lang="nl-NL" sz="1800" b="1" dirty="0"/>
              <a:t> </a:t>
            </a:r>
            <a:r>
              <a:rPr lang="nl-NL" sz="1800" dirty="0"/>
              <a:t>biedt </a:t>
            </a:r>
            <a:br>
              <a:rPr lang="nl-NL" sz="1800" dirty="0"/>
            </a:br>
            <a:r>
              <a:rPr lang="nl-NL" sz="1800" dirty="0"/>
              <a:t>onbeperkte mogelijkheden</a:t>
            </a: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75317BB0-F6A0-7760-9676-765AB0C7A27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783215" y="1352062"/>
            <a:ext cx="5505938" cy="5505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712860"/>
      </p:ext>
    </p:extLst>
  </p:cSld>
  <p:clrMapOvr>
    <a:masterClrMapping/>
  </p:clrMapOvr>
</p:sld>
</file>

<file path=ppt/theme/theme1.xml><?xml version="1.0" encoding="utf-8"?>
<a:theme xmlns:a="http://schemas.openxmlformats.org/drawingml/2006/main" name="Ambasco cover">
  <a:themeElements>
    <a:clrScheme name="Ambasco">
      <a:dk1>
        <a:srgbClr val="323135"/>
      </a:dk1>
      <a:lt1>
        <a:srgbClr val="F8FCFD"/>
      </a:lt1>
      <a:dk2>
        <a:srgbClr val="44546A"/>
      </a:dk2>
      <a:lt2>
        <a:srgbClr val="DEDDE8"/>
      </a:lt2>
      <a:accent1>
        <a:srgbClr val="0EBABF"/>
      </a:accent1>
      <a:accent2>
        <a:srgbClr val="F329A3"/>
      </a:accent2>
      <a:accent3>
        <a:srgbClr val="B83365"/>
      </a:accent3>
      <a:accent4>
        <a:srgbClr val="193C8F"/>
      </a:accent4>
      <a:accent5>
        <a:srgbClr val="2B60C2"/>
      </a:accent5>
      <a:accent6>
        <a:srgbClr val="FFAF28"/>
      </a:accent6>
      <a:hlink>
        <a:srgbClr val="F6E15D"/>
      </a:hlink>
      <a:folHlink>
        <a:srgbClr val="CB2A1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Ambasco content">
  <a:themeElements>
    <a:clrScheme name="Ambasco">
      <a:dk1>
        <a:srgbClr val="323135"/>
      </a:dk1>
      <a:lt1>
        <a:srgbClr val="F8FCFD"/>
      </a:lt1>
      <a:dk2>
        <a:srgbClr val="44546A"/>
      </a:dk2>
      <a:lt2>
        <a:srgbClr val="DEDDE8"/>
      </a:lt2>
      <a:accent1>
        <a:srgbClr val="0EBABF"/>
      </a:accent1>
      <a:accent2>
        <a:srgbClr val="F329A3"/>
      </a:accent2>
      <a:accent3>
        <a:srgbClr val="B83365"/>
      </a:accent3>
      <a:accent4>
        <a:srgbClr val="193C8F"/>
      </a:accent4>
      <a:accent5>
        <a:srgbClr val="2B60C2"/>
      </a:accent5>
      <a:accent6>
        <a:srgbClr val="FFAF28"/>
      </a:accent6>
      <a:hlink>
        <a:srgbClr val="F6E15D"/>
      </a:hlink>
      <a:folHlink>
        <a:srgbClr val="CB2A1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Ambasco content wit">
  <a:themeElements>
    <a:clrScheme name="Ambasco">
      <a:dk1>
        <a:srgbClr val="323135"/>
      </a:dk1>
      <a:lt1>
        <a:srgbClr val="F8FCFD"/>
      </a:lt1>
      <a:dk2>
        <a:srgbClr val="44546A"/>
      </a:dk2>
      <a:lt2>
        <a:srgbClr val="DEDDE8"/>
      </a:lt2>
      <a:accent1>
        <a:srgbClr val="0EBABF"/>
      </a:accent1>
      <a:accent2>
        <a:srgbClr val="F329A3"/>
      </a:accent2>
      <a:accent3>
        <a:srgbClr val="B83365"/>
      </a:accent3>
      <a:accent4>
        <a:srgbClr val="193C8F"/>
      </a:accent4>
      <a:accent5>
        <a:srgbClr val="2B60C2"/>
      </a:accent5>
      <a:accent6>
        <a:srgbClr val="FFAF28"/>
      </a:accent6>
      <a:hlink>
        <a:srgbClr val="F6E15D"/>
      </a:hlink>
      <a:folHlink>
        <a:srgbClr val="CB2A1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Ambasco content wit">
  <a:themeElements>
    <a:clrScheme name="Ambasco">
      <a:dk1>
        <a:srgbClr val="323135"/>
      </a:dk1>
      <a:lt1>
        <a:srgbClr val="F8FCFD"/>
      </a:lt1>
      <a:dk2>
        <a:srgbClr val="44546A"/>
      </a:dk2>
      <a:lt2>
        <a:srgbClr val="DEDDE8"/>
      </a:lt2>
      <a:accent1>
        <a:srgbClr val="0EBABF"/>
      </a:accent1>
      <a:accent2>
        <a:srgbClr val="F329A3"/>
      </a:accent2>
      <a:accent3>
        <a:srgbClr val="B83365"/>
      </a:accent3>
      <a:accent4>
        <a:srgbClr val="193C8F"/>
      </a:accent4>
      <a:accent5>
        <a:srgbClr val="2B60C2"/>
      </a:accent5>
      <a:accent6>
        <a:srgbClr val="FFAF28"/>
      </a:accent6>
      <a:hlink>
        <a:srgbClr val="F6E15D"/>
      </a:hlink>
      <a:folHlink>
        <a:srgbClr val="CB2A1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FE293BBF9231547A3BC284561025D37" ma:contentTypeVersion="17" ma:contentTypeDescription="Een nieuw document maken." ma:contentTypeScope="" ma:versionID="6ff51bff2c3c88f0bff53b0fbaa7ea78">
  <xsd:schema xmlns:xsd="http://www.w3.org/2001/XMLSchema" xmlns:xs="http://www.w3.org/2001/XMLSchema" xmlns:p="http://schemas.microsoft.com/office/2006/metadata/properties" xmlns:ns2="f8837b86-8bdb-437d-a140-d01c6a2f1892" xmlns:ns3="a8b29932-5876-4bbf-a352-62b2543e84b2" targetNamespace="http://schemas.microsoft.com/office/2006/metadata/properties" ma:root="true" ma:fieldsID="24bca54c10061df7e7ed1831329991a0" ns2:_="" ns3:_="">
    <xsd:import namespace="f8837b86-8bdb-437d-a140-d01c6a2f1892"/>
    <xsd:import namespace="a8b29932-5876-4bbf-a352-62b2543e84b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LengthInSecond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8837b86-8bdb-437d-a140-d01c6a2f189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Afbeeldingtags" ma:readOnly="false" ma:fieldId="{5cf76f15-5ced-4ddc-b409-7134ff3c332f}" ma:taxonomyMulti="true" ma:sspId="6bcdf4c0-fd27-42a1-9c97-33a5a8e6d3e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8b29932-5876-4bbf-a352-62b2543e84b2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696f48e7-5b8a-4b8d-a4bc-dd70890053f1}" ma:internalName="TaxCatchAll" ma:showField="CatchAllData" ma:web="a8b29932-5876-4bbf-a352-62b2543e84b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8b29932-5876-4bbf-a352-62b2543e84b2" xsi:nil="true"/>
    <lcf76f155ced4ddcb4097134ff3c332f xmlns="f8837b86-8bdb-437d-a140-d01c6a2f1892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324DA6F6-0482-49D3-8B1F-BB7F12D193C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6BFAE6B-B6C1-428F-B11B-3344840C35DD}"/>
</file>

<file path=customXml/itemProps3.xml><?xml version="1.0" encoding="utf-8"?>
<ds:datastoreItem xmlns:ds="http://schemas.openxmlformats.org/officeDocument/2006/customXml" ds:itemID="{FA5987AF-2941-4252-AD51-DB001E9571B2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742</Words>
  <Application>Microsoft Office PowerPoint</Application>
  <PresentationFormat>Breedbeeld</PresentationFormat>
  <Paragraphs>114</Paragraphs>
  <Slides>32</Slides>
  <Notes>2</Notes>
  <HiddenSlides>0</HiddenSlides>
  <MMClips>4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4</vt:i4>
      </vt:variant>
      <vt:variant>
        <vt:lpstr>Diatitels</vt:lpstr>
      </vt:variant>
      <vt:variant>
        <vt:i4>32</vt:i4>
      </vt:variant>
    </vt:vector>
  </HeadingPairs>
  <TitlesOfParts>
    <vt:vector size="40" baseType="lpstr">
      <vt:lpstr>Arial</vt:lpstr>
      <vt:lpstr>Calibri</vt:lpstr>
      <vt:lpstr>Inter</vt:lpstr>
      <vt:lpstr>Inter ExtraBold</vt:lpstr>
      <vt:lpstr>Ambasco cover</vt:lpstr>
      <vt:lpstr>Ambasco content</vt:lpstr>
      <vt:lpstr>Ambasco content wit</vt:lpstr>
      <vt:lpstr>1_Ambasco content wit</vt:lpstr>
      <vt:lpstr>Kennis,  marketing &amp;  branding</vt:lpstr>
      <vt:lpstr>Het team 100% focus op service en resultaat</vt:lpstr>
      <vt:lpstr>PowerPoint-presentatie</vt:lpstr>
      <vt:lpstr>Hoe vertel jij  je verhaal?</vt:lpstr>
      <vt:lpstr>Visie 100% overtuigd</vt:lpstr>
      <vt:lpstr>Visie 100% overtuigd</vt:lpstr>
      <vt:lpstr>PowerPoint-presentatie</vt:lpstr>
      <vt:lpstr>Branding</vt:lpstr>
      <vt:lpstr>Branding bouwen aan een sterk digitaal merk</vt:lpstr>
      <vt:lpstr>Aanpak voorbeeld SBA Bouwen aan een sterk digitaal merk</vt:lpstr>
      <vt:lpstr>Logo en corporate identity SBA</vt:lpstr>
      <vt:lpstr>Logo en corporate identity Spel kwaliteitsbewustzijn in de apotheek</vt:lpstr>
      <vt:lpstr>Websites</vt:lpstr>
      <vt:lpstr>Websites</vt:lpstr>
      <vt:lpstr>Virtuele apotheek Start tour…</vt:lpstr>
      <vt:lpstr>Ontwerp beursstand KNMP Najaarscongres 2023</vt:lpstr>
      <vt:lpstr>Digitale infographic Duurzame inzetbaarheid in de apotheek</vt:lpstr>
      <vt:lpstr>E-learning SBA Academie</vt:lpstr>
      <vt:lpstr>Kennis borgen &amp; kennis delen</vt:lpstr>
      <vt:lpstr>Kennis borgen en delen e-learning, kennisbank, AR en VR</vt:lpstr>
      <vt:lpstr>Kennisbank</vt:lpstr>
      <vt:lpstr>Kennisbank</vt:lpstr>
      <vt:lpstr>Spatial learning</vt:lpstr>
      <vt:lpstr>PowerPoint-presentatie</vt:lpstr>
      <vt:lpstr>AR checklist</vt:lpstr>
      <vt:lpstr>PowerPoint-presentatie</vt:lpstr>
      <vt:lpstr>Interactieve marketing</vt:lpstr>
      <vt:lpstr>Interactieve marketing</vt:lpstr>
      <vt:lpstr>PowerPoint-presentatie</vt:lpstr>
      <vt:lpstr>Spatial LMS en VR scenario Start tour…</vt:lpstr>
      <vt:lpstr>Spatial scenario learning Start tour…</vt:lpstr>
      <vt:lpstr>Virtuele beursstand Start tour…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Marco Huitenga</dc:creator>
  <cp:lastModifiedBy>Frank Huitenga</cp:lastModifiedBy>
  <cp:revision>121</cp:revision>
  <dcterms:created xsi:type="dcterms:W3CDTF">2023-10-17T11:35:55Z</dcterms:created>
  <dcterms:modified xsi:type="dcterms:W3CDTF">2023-10-30T13:54:09Z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0x010100BFE293BBF9231547A3BC284561025D37</vt:lpwstr>
  </property>
</Properties>
</file>